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6.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8.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9.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1.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2.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3.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7.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8.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9.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20.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3"/>
  </p:sldMasterIdLst>
  <p:notesMasterIdLst>
    <p:notesMasterId r:id="rId25"/>
  </p:notesMasterIdLst>
  <p:handoutMasterIdLst>
    <p:handoutMasterId r:id="rId26"/>
  </p:handoutMasterIdLst>
  <p:sldIdLst>
    <p:sldId id="298" r:id="rId4"/>
    <p:sldId id="283" r:id="rId5"/>
    <p:sldId id="299" r:id="rId6"/>
    <p:sldId id="303" r:id="rId7"/>
    <p:sldId id="304" r:id="rId8"/>
    <p:sldId id="305" r:id="rId9"/>
    <p:sldId id="306" r:id="rId10"/>
    <p:sldId id="307" r:id="rId11"/>
    <p:sldId id="308" r:id="rId12"/>
    <p:sldId id="310" r:id="rId13"/>
    <p:sldId id="311" r:id="rId14"/>
    <p:sldId id="309" r:id="rId15"/>
    <p:sldId id="313" r:id="rId16"/>
    <p:sldId id="312" r:id="rId17"/>
    <p:sldId id="314" r:id="rId18"/>
    <p:sldId id="315" r:id="rId19"/>
    <p:sldId id="316" r:id="rId20"/>
    <p:sldId id="317" r:id="rId21"/>
    <p:sldId id="318" r:id="rId22"/>
    <p:sldId id="319" r:id="rId23"/>
    <p:sldId id="32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894" autoAdjust="0"/>
  </p:normalViewPr>
  <p:slideViewPr>
    <p:cSldViewPr snapToGrid="0">
      <p:cViewPr varScale="1">
        <p:scale>
          <a:sx n="69" d="100"/>
          <a:sy n="69" d="100"/>
        </p:scale>
        <p:origin x="1186"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90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doughnutChart>
        <c:varyColors val="1"/>
        <c:ser>
          <c:idx val="0"/>
          <c:order val="0"/>
          <c:tx>
            <c:strRef>
              <c:f>Feuil1!$B$1</c:f>
              <c:strCache>
                <c:ptCount val="1"/>
                <c:pt idx="0">
                  <c:v>Nombre d'immigrants selon leur lieu de naissance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BC4-4594-9F42-3A15EEF6C1F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BC4-4594-9F42-3A15EEF6C1F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BC4-4594-9F42-3A15EEF6C1F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BC4-4594-9F42-3A15EEF6C1F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BC4-4594-9F42-3A15EEF6C1F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Europe</c:v>
                </c:pt>
                <c:pt idx="1">
                  <c:v>Amériques</c:v>
                </c:pt>
                <c:pt idx="2">
                  <c:v>Asie</c:v>
                </c:pt>
                <c:pt idx="3">
                  <c:v>Afrique</c:v>
                </c:pt>
                <c:pt idx="4">
                  <c:v>Océanie et autres lieux de naissance</c:v>
                </c:pt>
              </c:strCache>
            </c:strRef>
          </c:cat>
          <c:val>
            <c:numRef>
              <c:f>Feuil1!$B$2:$B$6</c:f>
              <c:numCache>
                <c:formatCode>General</c:formatCode>
                <c:ptCount val="5"/>
                <c:pt idx="0">
                  <c:v>1335</c:v>
                </c:pt>
                <c:pt idx="1">
                  <c:v>300</c:v>
                </c:pt>
                <c:pt idx="2">
                  <c:v>190</c:v>
                </c:pt>
                <c:pt idx="3">
                  <c:v>135</c:v>
                </c:pt>
                <c:pt idx="4">
                  <c:v>15</c:v>
                </c:pt>
              </c:numCache>
            </c:numRef>
          </c:val>
          <c:extLst>
            <c:ext xmlns:c16="http://schemas.microsoft.com/office/drawing/2014/chart" uri="{C3380CC4-5D6E-409C-BE32-E72D297353CC}">
              <c16:uniqueId val="{00000000-1A1A-4B3D-A6E4-F7C8D4B87E5B}"/>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BB651C5-239C-481D-B679-C1853F3D7869}" type="datetime1">
              <a:rPr lang="fr-FR" smtClean="0"/>
              <a:t>29/09/2022</a:t>
            </a:fld>
            <a:endParaRPr lang="fr-FR" dirty="0"/>
          </a:p>
        </p:txBody>
      </p:sp>
      <p:sp>
        <p:nvSpPr>
          <p:cNvPr id="4" name="Espace réservé du pied de page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fr-FR" smtClean="0"/>
              <a:t>‹N°›</a:t>
            </a:fld>
            <a:endParaRPr lang="fr-FR"/>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C3F468-A24C-40BA-9BA0-927B9D8CEF08}" type="datetime1">
              <a:rPr lang="fr-FR" smtClean="0"/>
              <a:pPr/>
              <a:t>29/09/2022</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fr-FR" noProof="0" smtClean="0"/>
              <a:t>‹N°›</a:t>
            </a:fld>
            <a:endParaRPr lang="fr-FR"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1</a:t>
            </a:fld>
            <a:endParaRPr lang="fr-FR"/>
          </a:p>
        </p:txBody>
      </p:sp>
    </p:spTree>
    <p:extLst>
      <p:ext uri="{BB962C8B-B14F-4D97-AF65-F5344CB8AC3E}">
        <p14:creationId xmlns:p14="http://schemas.microsoft.com/office/powerpoint/2010/main" val="2952276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i="0" dirty="0">
                <a:solidFill>
                  <a:srgbClr val="223654"/>
                </a:solidFill>
                <a:effectLst/>
                <a:latin typeface="Open Sans" panose="020B0606030504020204" pitchFamily="34" charset="0"/>
              </a:rPr>
              <a:t>40 % des personnes immigrantes établies à Montréal de 25 à 64 ans détenaient un baccalauréat ou un grade supérieur, comparativement à un peu moins de 25 % des Canadiennes et des Canadiens de 25 à 64 ans nés au pays.</a:t>
            </a:r>
            <a:endParaRPr lang="fr-FR" dirty="0"/>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10</a:t>
            </a:fld>
            <a:endParaRPr lang="fr-FR"/>
          </a:p>
        </p:txBody>
      </p:sp>
    </p:spTree>
    <p:extLst>
      <p:ext uri="{BB962C8B-B14F-4D97-AF65-F5344CB8AC3E}">
        <p14:creationId xmlns:p14="http://schemas.microsoft.com/office/powerpoint/2010/main" val="3510706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1 : Entreprises utilisent consultants en recrutement </a:t>
            </a:r>
            <a:r>
              <a:rPr lang="fr-FR" dirty="0" err="1"/>
              <a:t>int</a:t>
            </a:r>
            <a:r>
              <a:rPr lang="fr-FR" dirty="0"/>
              <a:t>. au lieu du MIFI + bureau à Ste-Ag du MIFI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2 : </a:t>
            </a:r>
            <a:r>
              <a:rPr lang="fr-CA" sz="1200" dirty="0">
                <a:solidFill>
                  <a:schemeClr val="tx1">
                    <a:lumMod val="75000"/>
                    <a:lumOff val="25000"/>
                  </a:schemeClr>
                </a:solidFill>
              </a:rPr>
              <a:t>Webinaires, demande d’accompagnement ou participation à des ateliers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3 : </a:t>
            </a:r>
            <a:r>
              <a:rPr lang="fr-CA" sz="1200" dirty="0">
                <a:solidFill>
                  <a:schemeClr val="tx1">
                    <a:lumMod val="75000"/>
                    <a:lumOff val="25000"/>
                  </a:schemeClr>
                </a:solidFill>
              </a:rPr>
              <a:t>Thèmes variés : diversité culturelle, permis de travail, programmes et services du MIFI et de Services Québec, etc.</a:t>
            </a: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11</a:t>
            </a:fld>
            <a:endParaRPr lang="fr-FR"/>
          </a:p>
        </p:txBody>
      </p:sp>
    </p:spTree>
    <p:extLst>
      <p:ext uri="{BB962C8B-B14F-4D97-AF65-F5344CB8AC3E}">
        <p14:creationId xmlns:p14="http://schemas.microsoft.com/office/powerpoint/2010/main" val="3471214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12</a:t>
            </a:fld>
            <a:endParaRPr lang="fr-FR"/>
          </a:p>
        </p:txBody>
      </p:sp>
    </p:spTree>
    <p:extLst>
      <p:ext uri="{BB962C8B-B14F-4D97-AF65-F5344CB8AC3E}">
        <p14:creationId xmlns:p14="http://schemas.microsoft.com/office/powerpoint/2010/main" val="3659125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ne savons toujours pas quand et combien de ressortissants que nous allons accueillir</a:t>
            </a:r>
          </a:p>
          <a:p>
            <a:r>
              <a:rPr lang="fr-FR" dirty="0"/>
              <a:t>Il ne seront pas tous prêts à travailler dès leur arrivé</a:t>
            </a: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13</a:t>
            </a:fld>
            <a:endParaRPr lang="fr-FR"/>
          </a:p>
        </p:txBody>
      </p:sp>
    </p:spTree>
    <p:extLst>
      <p:ext uri="{BB962C8B-B14F-4D97-AF65-F5344CB8AC3E}">
        <p14:creationId xmlns:p14="http://schemas.microsoft.com/office/powerpoint/2010/main" val="3369843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14</a:t>
            </a:fld>
            <a:endParaRPr lang="fr-FR"/>
          </a:p>
        </p:txBody>
      </p:sp>
    </p:spTree>
    <p:extLst>
      <p:ext uri="{BB962C8B-B14F-4D97-AF65-F5344CB8AC3E}">
        <p14:creationId xmlns:p14="http://schemas.microsoft.com/office/powerpoint/2010/main" val="1317380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L’immigration fait partie de la solution de pénurie de main-d’œuvre. Cependant, si nous ne pouvons pas les loger, d’offrir des places en garderies ou à l’école, les gens vont aller où ils auront leurs besoins de comblés. </a:t>
            </a:r>
          </a:p>
          <a:p>
            <a:endParaRPr lang="fr-FR" dirty="0"/>
          </a:p>
          <a:p>
            <a:r>
              <a:rPr lang="fr-FR" dirty="0"/>
              <a:t>MIFI – annonce du 9 mai : plan d’action</a:t>
            </a: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15</a:t>
            </a:fld>
            <a:endParaRPr lang="fr-FR"/>
          </a:p>
        </p:txBody>
      </p:sp>
    </p:spTree>
    <p:extLst>
      <p:ext uri="{BB962C8B-B14F-4D97-AF65-F5344CB8AC3E}">
        <p14:creationId xmlns:p14="http://schemas.microsoft.com/office/powerpoint/2010/main" val="2425352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Pour le recrutement international : Une fois une demande déposée pour faire venir un candidat de l’étranger, l’entreprise peut attendre 6 à 12 mois avant de voir le candidat sur le territoire et qu’il soit prêt à travailler.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6-12 mois : sans compter le tps de trouver le candidat, l’interviewé, et remplir les papiers. C’est une solution à long terme, pas pour demain.</a:t>
            </a:r>
          </a:p>
          <a:p>
            <a:endParaRPr lang="fr-FR" dirty="0"/>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16</a:t>
            </a:fld>
            <a:endParaRPr lang="fr-FR"/>
          </a:p>
        </p:txBody>
      </p:sp>
    </p:spTree>
    <p:extLst>
      <p:ext uri="{BB962C8B-B14F-4D97-AF65-F5344CB8AC3E}">
        <p14:creationId xmlns:p14="http://schemas.microsoft.com/office/powerpoint/2010/main" val="1812366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2 : </a:t>
            </a:r>
            <a:r>
              <a:rPr lang="fr-CA" sz="1200" dirty="0"/>
              <a:t>l’entreprise peut agir sur l’intégration et la fidélisation de son travailleur, mais en dehors des heures travaillées, il existe aussi des services pour favoriser l’enracinement et l’intégration sociale des nouveaux arrivants et les municipalités y jouent un rôle important – un responsabilité à l’accueil et l’intégration de vos nouveaux citoyens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3 : </a:t>
            </a:r>
            <a:r>
              <a:rPr lang="fr-CA" sz="1200" dirty="0"/>
              <a:t>pour assurer des mesures qui entourent le travailleur immigrant dans l’ensemble des sphères de sa vie (travail et personnel).</a:t>
            </a: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17</a:t>
            </a:fld>
            <a:endParaRPr lang="fr-FR"/>
          </a:p>
        </p:txBody>
      </p:sp>
    </p:spTree>
    <p:extLst>
      <p:ext uri="{BB962C8B-B14F-4D97-AF65-F5344CB8AC3E}">
        <p14:creationId xmlns:p14="http://schemas.microsoft.com/office/powerpoint/2010/main" val="1577839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18</a:t>
            </a:fld>
            <a:endParaRPr lang="fr-FR"/>
          </a:p>
        </p:txBody>
      </p:sp>
    </p:spTree>
    <p:extLst>
      <p:ext uri="{BB962C8B-B14F-4D97-AF65-F5344CB8AC3E}">
        <p14:creationId xmlns:p14="http://schemas.microsoft.com/office/powerpoint/2010/main" val="3058757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4 : </a:t>
            </a:r>
            <a:r>
              <a:rPr lang="fr-CA" dirty="0"/>
              <a:t>barrière linguistique, différences culturelles, mieux rejoindre les communautés culturelles dans les outils de communication, etc.</a:t>
            </a:r>
            <a:endParaRPr lang="fr-FR" dirty="0"/>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19</a:t>
            </a:fld>
            <a:endParaRPr lang="fr-FR"/>
          </a:p>
        </p:txBody>
      </p:sp>
    </p:spTree>
    <p:extLst>
      <p:ext uri="{BB962C8B-B14F-4D97-AF65-F5344CB8AC3E}">
        <p14:creationId xmlns:p14="http://schemas.microsoft.com/office/powerpoint/2010/main" val="4280382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Partenaires: </a:t>
            </a:r>
            <a:r>
              <a:rPr lang="fr-CA" sz="1200" dirty="0"/>
              <a:t>EX: conseillères aux entreprises du ministère de l’Immigration et de Services Québec</a:t>
            </a:r>
            <a:endParaRPr lang="fr-FR" dirty="0"/>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2</a:t>
            </a:fld>
            <a:endParaRPr lang="fr-FR"/>
          </a:p>
        </p:txBody>
      </p:sp>
    </p:spTree>
    <p:extLst>
      <p:ext uri="{BB962C8B-B14F-4D97-AF65-F5344CB8AC3E}">
        <p14:creationId xmlns:p14="http://schemas.microsoft.com/office/powerpoint/2010/main" val="3966499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 : </a:t>
            </a:r>
          </a:p>
          <a:p>
            <a:r>
              <a:rPr lang="fr-FR" dirty="0"/>
              <a:t>2 : </a:t>
            </a:r>
            <a:r>
              <a:rPr lang="fr-CA" dirty="0"/>
              <a:t>pour y référer les entreprises ou les personnes immigrantes - information sur site CDE</a:t>
            </a:r>
            <a:endParaRPr lang="fr-FR" dirty="0"/>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20</a:t>
            </a:fld>
            <a:endParaRPr lang="fr-FR"/>
          </a:p>
        </p:txBody>
      </p:sp>
    </p:spTree>
    <p:extLst>
      <p:ext uri="{BB962C8B-B14F-4D97-AF65-F5344CB8AC3E}">
        <p14:creationId xmlns:p14="http://schemas.microsoft.com/office/powerpoint/2010/main" val="346651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21</a:t>
            </a:fld>
            <a:endParaRPr lang="fr-FR"/>
          </a:p>
        </p:txBody>
      </p:sp>
    </p:spTree>
    <p:extLst>
      <p:ext uri="{BB962C8B-B14F-4D97-AF65-F5344CB8AC3E}">
        <p14:creationId xmlns:p14="http://schemas.microsoft.com/office/powerpoint/2010/main" val="1434429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PAC : </a:t>
            </a:r>
            <a:r>
              <a:rPr lang="fr-CA" sz="1200" dirty="0"/>
              <a:t>un programme permettant à des MRC de mettre en place des conditions favorables pour l’attraction, l’accueil et la rétention de personnes immigrantes, dont la CDE a le mandat de coordonner</a:t>
            </a: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3</a:t>
            </a:fld>
            <a:endParaRPr lang="fr-FR"/>
          </a:p>
        </p:txBody>
      </p:sp>
    </p:spTree>
    <p:extLst>
      <p:ext uri="{BB962C8B-B14F-4D97-AF65-F5344CB8AC3E}">
        <p14:creationId xmlns:p14="http://schemas.microsoft.com/office/powerpoint/2010/main" val="280703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3 : Ils représentent la région des Laurentides auprès des organismes en régionalisation à Montréal. Favorisent la promotion des services mis en place pour accueillir les </a:t>
            </a:r>
            <a:r>
              <a:rPr lang="fr-FR" dirty="0" err="1"/>
              <a:t>p.i</a:t>
            </a:r>
            <a:r>
              <a:rPr lang="fr-FR" dirty="0"/>
              <a:t>. dans la région.</a:t>
            </a: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4</a:t>
            </a:fld>
            <a:endParaRPr lang="fr-FR"/>
          </a:p>
        </p:txBody>
      </p:sp>
    </p:spTree>
    <p:extLst>
      <p:ext uri="{BB962C8B-B14F-4D97-AF65-F5344CB8AC3E}">
        <p14:creationId xmlns:p14="http://schemas.microsoft.com/office/powerpoint/2010/main" val="3500954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1: </a:t>
            </a:r>
            <a:r>
              <a:rPr lang="fr-CA" sz="1200" dirty="0"/>
              <a:t>pour faire en sorte que peu importe à quel service sur le territoire une personne immigrante ira demander du soutien/de l’information, elle recevra un service de qualité et adaptée à ses besoins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2: pour inciter l’ensemble des citoyens de la MRC à développer leur réflexe de ne pas hésiter d’aller vers un nouvel arrivant récemment emménager tout près, de se présenter et de lui offrir de l’aider à découvrir les services et activités disponibles dans la région</a:t>
            </a: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5</a:t>
            </a:fld>
            <a:endParaRPr lang="fr-FR"/>
          </a:p>
        </p:txBody>
      </p:sp>
    </p:spTree>
    <p:extLst>
      <p:ext uri="{BB962C8B-B14F-4D97-AF65-F5344CB8AC3E}">
        <p14:creationId xmlns:p14="http://schemas.microsoft.com/office/powerpoint/2010/main" val="84064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Collectivités = municipalités, entreprises et citoyens</a:t>
            </a: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6</a:t>
            </a:fld>
            <a:endParaRPr lang="fr-FR"/>
          </a:p>
        </p:txBody>
      </p:sp>
    </p:spTree>
    <p:extLst>
      <p:ext uri="{BB962C8B-B14F-4D97-AF65-F5344CB8AC3E}">
        <p14:creationId xmlns:p14="http://schemas.microsoft.com/office/powerpoint/2010/main" val="1820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dirty="0"/>
              <a:t>Conseil des maires le 20 janvier, </a:t>
            </a:r>
            <a:r>
              <a:rPr lang="fr-CA" sz="1200" dirty="0" err="1"/>
              <a:t>DGs</a:t>
            </a:r>
            <a:r>
              <a:rPr lang="fr-CA" sz="1200" dirty="0"/>
              <a:t> le 27 janvier, agents de culture le 10 février</a:t>
            </a:r>
          </a:p>
          <a:p>
            <a:endParaRPr lang="fr-CA" sz="1200" dirty="0"/>
          </a:p>
          <a:p>
            <a:r>
              <a:rPr lang="fr-CA" sz="1200" dirty="0"/>
              <a:t>Ville de M-T : bonifié leur programmation de spectacles d’été en incluant un spectacle de musique cubaine</a:t>
            </a:r>
          </a:p>
          <a:p>
            <a:endParaRPr lang="fr-CA" sz="1200" dirty="0"/>
          </a:p>
          <a:p>
            <a:r>
              <a:rPr lang="fr-CA" sz="1200" dirty="0"/>
              <a:t>Val-David : bonifié leurs activités prévues pour les Journées de la culture et ont ajouté un spectacle de théâtre et un atelier-conférence</a:t>
            </a:r>
            <a:endParaRPr lang="fr-FR" dirty="0"/>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7</a:t>
            </a:fld>
            <a:endParaRPr lang="fr-FR"/>
          </a:p>
        </p:txBody>
      </p:sp>
    </p:spTree>
    <p:extLst>
      <p:ext uri="{BB962C8B-B14F-4D97-AF65-F5344CB8AC3E}">
        <p14:creationId xmlns:p14="http://schemas.microsoft.com/office/powerpoint/2010/main" val="1380669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1: </a:t>
            </a:r>
            <a:r>
              <a:rPr lang="fr-CA" sz="1200" dirty="0"/>
              <a:t>pour répondre aux besoins réels des entreprises et des personnes immigrantes</a:t>
            </a:r>
          </a:p>
          <a:p>
            <a:r>
              <a:rPr lang="fr-FR" dirty="0"/>
              <a:t>Employabilité = CIE</a:t>
            </a:r>
          </a:p>
          <a:p>
            <a:r>
              <a:rPr lang="fr-FR" dirty="0"/>
              <a:t>Accueil et intégration des </a:t>
            </a:r>
            <a:r>
              <a:rPr lang="fr-FR" dirty="0" err="1"/>
              <a:t>p.I</a:t>
            </a:r>
            <a:r>
              <a:rPr lang="fr-FR" dirty="0"/>
              <a:t>. = COFFRET</a:t>
            </a:r>
          </a:p>
          <a:p>
            <a:r>
              <a:rPr lang="fr-FR" dirty="0"/>
              <a:t>18-35 ans diplômés = Places aux J.</a:t>
            </a: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8</a:t>
            </a:fld>
            <a:endParaRPr lang="fr-FR"/>
          </a:p>
        </p:txBody>
      </p:sp>
    </p:spTree>
    <p:extLst>
      <p:ext uri="{BB962C8B-B14F-4D97-AF65-F5344CB8AC3E}">
        <p14:creationId xmlns:p14="http://schemas.microsoft.com/office/powerpoint/2010/main" val="2279596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8530193B-564F-4854-8A52-728F3FB19C85}" type="slidenum">
              <a:rPr lang="fr-FR" smtClean="0"/>
              <a:t>9</a:t>
            </a:fld>
            <a:endParaRPr lang="fr-FR"/>
          </a:p>
        </p:txBody>
      </p:sp>
    </p:spTree>
    <p:extLst>
      <p:ext uri="{BB962C8B-B14F-4D97-AF65-F5344CB8AC3E}">
        <p14:creationId xmlns:p14="http://schemas.microsoft.com/office/powerpoint/2010/main" val="4270216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9/29/2022</a:t>
            </a:fld>
            <a:endParaRPr lang="en-US" dirty="0"/>
          </a:p>
        </p:txBody>
      </p:sp>
      <p:sp>
        <p:nvSpPr>
          <p:cNvPr id="5" name="Footer Placeholder 4"/>
          <p:cNvSpPr>
            <a:spLocks noGrp="1"/>
          </p:cNvSpPr>
          <p:nvPr>
            <p:ph type="ftr" sz="quarter" idx="11"/>
          </p:nvPr>
        </p:nvSpPr>
        <p:spPr/>
        <p:txBody>
          <a:bodyPr/>
          <a:lstStyle/>
          <a:p>
            <a:pPr rtl="0"/>
            <a:r>
              <a:rPr lang="fr-FR" noProof="0"/>
              <a:t>Ajouter un pied de page</a:t>
            </a:r>
          </a:p>
        </p:txBody>
      </p:sp>
      <p:sp>
        <p:nvSpPr>
          <p:cNvPr id="6" name="Slide Number Placeholder 5"/>
          <p:cNvSpPr>
            <a:spLocks noGrp="1"/>
          </p:cNvSpPr>
          <p:nvPr>
            <p:ph type="sldNum" sz="quarter" idx="12"/>
          </p:nvPr>
        </p:nvSpPr>
        <p:spPr/>
        <p:txBody>
          <a:body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83668409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9/29/2022</a:t>
            </a:fld>
            <a:endParaRPr lang="en-US" dirty="0"/>
          </a:p>
        </p:txBody>
      </p:sp>
      <p:sp>
        <p:nvSpPr>
          <p:cNvPr id="5" name="Footer Placeholder 4"/>
          <p:cNvSpPr>
            <a:spLocks noGrp="1"/>
          </p:cNvSpPr>
          <p:nvPr>
            <p:ph type="ftr" sz="quarter" idx="11"/>
          </p:nvPr>
        </p:nvSpPr>
        <p:spPr/>
        <p:txBody>
          <a:bodyPr/>
          <a:lstStyle/>
          <a:p>
            <a:pPr rtl="0"/>
            <a:r>
              <a:rPr lang="fr-FR" noProof="0"/>
              <a:t>Ajouter un pied de page</a:t>
            </a:r>
          </a:p>
        </p:txBody>
      </p:sp>
      <p:sp>
        <p:nvSpPr>
          <p:cNvPr id="6" name="Slide Number Placeholder 5"/>
          <p:cNvSpPr>
            <a:spLocks noGrp="1"/>
          </p:cNvSpPr>
          <p:nvPr>
            <p:ph type="sldNum" sz="quarter" idx="12"/>
          </p:nvPr>
        </p:nvSpPr>
        <p:spPr/>
        <p:txBody>
          <a:body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60313087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9/29/2022</a:t>
            </a:fld>
            <a:endParaRPr lang="en-US" dirty="0"/>
          </a:p>
        </p:txBody>
      </p:sp>
      <p:sp>
        <p:nvSpPr>
          <p:cNvPr id="5" name="Footer Placeholder 4"/>
          <p:cNvSpPr>
            <a:spLocks noGrp="1"/>
          </p:cNvSpPr>
          <p:nvPr>
            <p:ph type="ftr" sz="quarter" idx="11"/>
          </p:nvPr>
        </p:nvSpPr>
        <p:spPr/>
        <p:txBody>
          <a:bodyPr/>
          <a:lstStyle/>
          <a:p>
            <a:pPr rtl="0"/>
            <a:r>
              <a:rPr lang="fr-FR" noProof="0"/>
              <a:t>Ajouter un pied de page</a:t>
            </a:r>
          </a:p>
        </p:txBody>
      </p:sp>
      <p:sp>
        <p:nvSpPr>
          <p:cNvPr id="6" name="Slide Number Placeholder 5"/>
          <p:cNvSpPr>
            <a:spLocks noGrp="1"/>
          </p:cNvSpPr>
          <p:nvPr>
            <p:ph type="sldNum" sz="quarter" idx="12"/>
          </p:nvPr>
        </p:nvSpPr>
        <p:spPr/>
        <p:txBody>
          <a:bodyPr/>
          <a:lstStyle/>
          <a:p>
            <a:pPr rtl="0"/>
            <a:fld id="{19B51A1E-902D-48AF-9020-955120F399B6}" type="slidenum">
              <a:rPr lang="fr-FR" noProof="0" smtClean="0"/>
              <a:pPr rtl="0"/>
              <a:t>‹N°›</a:t>
            </a:fld>
            <a:endParaRPr lang="fr-FR" noProof="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21146955"/>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9/29/2022</a:t>
            </a:fld>
            <a:endParaRPr lang="en-US" dirty="0"/>
          </a:p>
        </p:txBody>
      </p:sp>
      <p:sp>
        <p:nvSpPr>
          <p:cNvPr id="5" name="Footer Placeholder 4"/>
          <p:cNvSpPr>
            <a:spLocks noGrp="1"/>
          </p:cNvSpPr>
          <p:nvPr>
            <p:ph type="ftr" sz="quarter" idx="11"/>
          </p:nvPr>
        </p:nvSpPr>
        <p:spPr/>
        <p:txBody>
          <a:bodyPr/>
          <a:lstStyle/>
          <a:p>
            <a:pPr rtl="0"/>
            <a:r>
              <a:rPr lang="fr-FR" noProof="0"/>
              <a:t>Ajouter un pied de page</a:t>
            </a:r>
          </a:p>
        </p:txBody>
      </p:sp>
      <p:sp>
        <p:nvSpPr>
          <p:cNvPr id="6" name="Slide Number Placeholder 5"/>
          <p:cNvSpPr>
            <a:spLocks noGrp="1"/>
          </p:cNvSpPr>
          <p:nvPr>
            <p:ph type="sldNum" sz="quarter" idx="12"/>
          </p:nvPr>
        </p:nvSpPr>
        <p:spPr/>
        <p:txBody>
          <a:body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3752805940"/>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9/29/2022</a:t>
            </a:fld>
            <a:endParaRPr lang="en-US" dirty="0"/>
          </a:p>
        </p:txBody>
      </p:sp>
      <p:sp>
        <p:nvSpPr>
          <p:cNvPr id="5" name="Footer Placeholder 4"/>
          <p:cNvSpPr>
            <a:spLocks noGrp="1"/>
          </p:cNvSpPr>
          <p:nvPr>
            <p:ph type="ftr" sz="quarter" idx="11"/>
          </p:nvPr>
        </p:nvSpPr>
        <p:spPr/>
        <p:txBody>
          <a:bodyPr/>
          <a:lstStyle/>
          <a:p>
            <a:pPr rtl="0"/>
            <a:r>
              <a:rPr lang="fr-FR" noProof="0"/>
              <a:t>Ajouter un pied de page</a:t>
            </a:r>
          </a:p>
        </p:txBody>
      </p:sp>
      <p:sp>
        <p:nvSpPr>
          <p:cNvPr id="6" name="Slide Number Placeholder 5"/>
          <p:cNvSpPr>
            <a:spLocks noGrp="1"/>
          </p:cNvSpPr>
          <p:nvPr>
            <p:ph type="sldNum" sz="quarter" idx="12"/>
          </p:nvPr>
        </p:nvSpPr>
        <p:spPr/>
        <p:txBody>
          <a:bodyPr/>
          <a:lstStyle/>
          <a:p>
            <a:pPr rtl="0"/>
            <a:fld id="{19B51A1E-902D-48AF-9020-955120F399B6}" type="slidenum">
              <a:rPr lang="fr-FR" noProof="0" smtClean="0"/>
              <a:pPr rtl="0"/>
              <a:t>‹N°›</a:t>
            </a:fld>
            <a:endParaRPr lang="fr-FR" noProof="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4373959"/>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9/29/2022</a:t>
            </a:fld>
            <a:endParaRPr lang="en-US" dirty="0"/>
          </a:p>
        </p:txBody>
      </p:sp>
      <p:sp>
        <p:nvSpPr>
          <p:cNvPr id="5" name="Footer Placeholder 4"/>
          <p:cNvSpPr>
            <a:spLocks noGrp="1"/>
          </p:cNvSpPr>
          <p:nvPr>
            <p:ph type="ftr" sz="quarter" idx="11"/>
          </p:nvPr>
        </p:nvSpPr>
        <p:spPr/>
        <p:txBody>
          <a:bodyPr/>
          <a:lstStyle/>
          <a:p>
            <a:pPr rtl="0"/>
            <a:r>
              <a:rPr lang="fr-FR" noProof="0"/>
              <a:t>Ajouter un pied de page</a:t>
            </a:r>
          </a:p>
        </p:txBody>
      </p:sp>
      <p:sp>
        <p:nvSpPr>
          <p:cNvPr id="6" name="Slide Number Placeholder 5"/>
          <p:cNvSpPr>
            <a:spLocks noGrp="1"/>
          </p:cNvSpPr>
          <p:nvPr>
            <p:ph type="sldNum" sz="quarter" idx="12"/>
          </p:nvPr>
        </p:nvSpPr>
        <p:spPr/>
        <p:txBody>
          <a:body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4252907011"/>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9/29/2022</a:t>
            </a:fld>
            <a:endParaRPr lang="en-US" dirty="0"/>
          </a:p>
        </p:txBody>
      </p:sp>
      <p:sp>
        <p:nvSpPr>
          <p:cNvPr id="5" name="Footer Placeholder 4"/>
          <p:cNvSpPr>
            <a:spLocks noGrp="1"/>
          </p:cNvSpPr>
          <p:nvPr>
            <p:ph type="ftr" sz="quarter" idx="11"/>
          </p:nvPr>
        </p:nvSpPr>
        <p:spPr/>
        <p:txBody>
          <a:bodyPr/>
          <a:lstStyle/>
          <a:p>
            <a:pPr rtl="0"/>
            <a:r>
              <a:rPr lang="fr-FR" noProof="0"/>
              <a:t>Ajouter un pied de page</a:t>
            </a:r>
          </a:p>
        </p:txBody>
      </p:sp>
      <p:sp>
        <p:nvSpPr>
          <p:cNvPr id="6" name="Slide Number Placeholder 5"/>
          <p:cNvSpPr>
            <a:spLocks noGrp="1"/>
          </p:cNvSpPr>
          <p:nvPr>
            <p:ph type="sldNum" sz="quarter" idx="12"/>
          </p:nvPr>
        </p:nvSpPr>
        <p:spPr/>
        <p:txBody>
          <a:body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503306703"/>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9/29/2022</a:t>
            </a:fld>
            <a:endParaRPr lang="en-US" dirty="0"/>
          </a:p>
        </p:txBody>
      </p:sp>
      <p:sp>
        <p:nvSpPr>
          <p:cNvPr id="5" name="Footer Placeholder 4"/>
          <p:cNvSpPr>
            <a:spLocks noGrp="1"/>
          </p:cNvSpPr>
          <p:nvPr>
            <p:ph type="ftr" sz="quarter" idx="11"/>
          </p:nvPr>
        </p:nvSpPr>
        <p:spPr/>
        <p:txBody>
          <a:bodyPr/>
          <a:lstStyle/>
          <a:p>
            <a:pPr rtl="0"/>
            <a:r>
              <a:rPr lang="fr-FR" noProof="0"/>
              <a:t>Ajouter un pied de page</a:t>
            </a:r>
          </a:p>
        </p:txBody>
      </p:sp>
      <p:sp>
        <p:nvSpPr>
          <p:cNvPr id="6" name="Slide Number Placeholder 5"/>
          <p:cNvSpPr>
            <a:spLocks noGrp="1"/>
          </p:cNvSpPr>
          <p:nvPr>
            <p:ph type="sldNum" sz="quarter" idx="12"/>
          </p:nvPr>
        </p:nvSpPr>
        <p:spPr/>
        <p:txBody>
          <a:body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1101334399"/>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Diapositive de titre">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 ici</a:t>
            </a:r>
          </a:p>
        </p:txBody>
      </p:sp>
      <p:sp>
        <p:nvSpPr>
          <p:cNvPr id="2" name="Titr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360000" rIns="252000" bIns="180000" rtlCol="0" anchor="t">
            <a:noAutofit/>
          </a:bodyPr>
          <a:lstStyle>
            <a:lvl1pPr algn="r">
              <a:defRPr lang="en-ZA" sz="4000" b="1" spc="-300" dirty="0"/>
            </a:lvl1pPr>
          </a:lstStyle>
          <a:p>
            <a:pPr lvl="0" algn="r" rtl="0"/>
            <a:r>
              <a:rPr lang="fr-FR" noProof="0" dirty="0"/>
              <a:t>Cliquez pour modifier le titre de la présentation</a:t>
            </a:r>
          </a:p>
        </p:txBody>
      </p:sp>
      <p:sp>
        <p:nvSpPr>
          <p:cNvPr id="3" name="Sous-titr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rtl="0"/>
            <a:r>
              <a:rPr lang="fr-FR" noProof="0"/>
              <a:t>Modifiez le style des sous-titres du masque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3225091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Disposition Texte Image 1">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a:t>
            </a:r>
          </a:p>
        </p:txBody>
      </p:sp>
      <p:sp>
        <p:nvSpPr>
          <p:cNvPr id="2" name="Titr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3600" b="1" spc="-300">
                <a:solidFill>
                  <a:schemeClr val="tx1">
                    <a:lumMod val="75000"/>
                    <a:lumOff val="25000"/>
                  </a:schemeClr>
                </a:solidFill>
              </a:defRPr>
            </a:lvl1pPr>
          </a:lstStyle>
          <a:p>
            <a:pPr rtl="0"/>
            <a:r>
              <a:rPr lang="fr-FR" noProof="0" dirty="0"/>
              <a:t>Modifier le titre de la page</a:t>
            </a:r>
          </a:p>
        </p:txBody>
      </p:sp>
      <p:sp>
        <p:nvSpPr>
          <p:cNvPr id="10" name="Sous-titr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noProof="0"/>
          </a:p>
        </p:txBody>
      </p:sp>
    </p:spTree>
    <p:extLst>
      <p:ext uri="{BB962C8B-B14F-4D97-AF65-F5344CB8AC3E}">
        <p14:creationId xmlns:p14="http://schemas.microsoft.com/office/powerpoint/2010/main" val="3007816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e comparaison gauche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Espace réservé de comparaison gauche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300000" y="1516359"/>
            <a:ext cx="5472000" cy="358775"/>
          </a:xfrm>
        </p:spPr>
        <p:txBody>
          <a:bodyPr rtlCol="0"/>
          <a:lstStyle>
            <a:lvl1pPr marL="0" indent="0">
              <a:buNone/>
              <a:defRPr sz="2400" b="1"/>
            </a:lvl1pPr>
          </a:lstStyle>
          <a:p>
            <a:pPr lvl="0" rtl="0"/>
            <a:r>
              <a:rPr lang="fr-FR" noProof="0"/>
              <a:t>Modifiez les styles du texte du masque</a:t>
            </a:r>
          </a:p>
        </p:txBody>
      </p:sp>
      <p:sp>
        <p:nvSpPr>
          <p:cNvPr id="8" name="Espace réservé du texte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2020359"/>
            <a:ext cx="5472113" cy="4170891"/>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269556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9/29/2022</a:t>
            </a:fld>
            <a:endParaRPr lang="en-US" dirty="0"/>
          </a:p>
        </p:txBody>
      </p:sp>
      <p:sp>
        <p:nvSpPr>
          <p:cNvPr id="5" name="Footer Placeholder 4"/>
          <p:cNvSpPr>
            <a:spLocks noGrp="1"/>
          </p:cNvSpPr>
          <p:nvPr>
            <p:ph type="ftr" sz="quarter" idx="11"/>
          </p:nvPr>
        </p:nvSpPr>
        <p:spPr/>
        <p:txBody>
          <a:bodyPr/>
          <a:lstStyle/>
          <a:p>
            <a:pPr rtl="0"/>
            <a:r>
              <a:rPr lang="fr-FR" noProof="0"/>
              <a:t>Ajouter un pied de page</a:t>
            </a:r>
          </a:p>
        </p:txBody>
      </p:sp>
      <p:sp>
        <p:nvSpPr>
          <p:cNvPr id="6" name="Slide Number Placeholder 5"/>
          <p:cNvSpPr>
            <a:spLocks noGrp="1"/>
          </p:cNvSpPr>
          <p:nvPr>
            <p:ph type="sldNum" sz="quarter" idx="12"/>
          </p:nvPr>
        </p:nvSpPr>
        <p:spPr/>
        <p:txBody>
          <a:body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362255293"/>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Diapositive de séparation 2">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a:t>
            </a:r>
            <a:br>
              <a:rPr lang="fr-FR" noProof="0" dirty="0"/>
            </a:br>
            <a:r>
              <a:rPr lang="fr-FR" noProof="0" dirty="0"/>
              <a:t>votre photo ici</a:t>
            </a:r>
          </a:p>
        </p:txBody>
      </p:sp>
      <p:sp>
        <p:nvSpPr>
          <p:cNvPr id="3" name="Titr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4800" b="1" spc="-300">
                <a:solidFill>
                  <a:schemeClr val="tx1">
                    <a:lumMod val="75000"/>
                    <a:lumOff val="25000"/>
                  </a:schemeClr>
                </a:solidFill>
                <a:latin typeface="+mj-lt"/>
              </a:defRPr>
            </a:lvl1pPr>
          </a:lstStyle>
          <a:p>
            <a:pPr rtl="0"/>
            <a:r>
              <a:rPr lang="fr-FR" noProof="0" dirty="0"/>
              <a:t>Cliquez pour modifier le séparateur de section</a:t>
            </a:r>
          </a:p>
        </p:txBody>
      </p:sp>
      <p:sp>
        <p:nvSpPr>
          <p:cNvPr id="7" name="Sous-titr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fr-FR" noProof="0" dirty="0"/>
              <a:t>Modifiez le style des sous-titres du masque</a:t>
            </a:r>
          </a:p>
        </p:txBody>
      </p:sp>
      <p:sp>
        <p:nvSpPr>
          <p:cNvPr id="4" name="Espace réservé du pied de page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fr-FR" noProof="0"/>
              <a:t>Ajouter un pied de page</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numéro de diapositive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fr-FR" noProof="0" smtClean="0"/>
              <a:pPr rtl="0"/>
              <a:t>‹N°›</a:t>
            </a:fld>
            <a:endParaRPr lang="fr-FR" noProof="0" dirty="0"/>
          </a:p>
        </p:txBody>
      </p:sp>
    </p:spTree>
    <p:extLst>
      <p:ext uri="{BB962C8B-B14F-4D97-AF65-F5344CB8AC3E}">
        <p14:creationId xmlns:p14="http://schemas.microsoft.com/office/powerpoint/2010/main" val="1010954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5" name="Sous-titr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pied de page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fr-FR" noProof="0"/>
              <a:t>Ajouter un pied de page</a:t>
            </a:r>
          </a:p>
        </p:txBody>
      </p:sp>
      <p:sp>
        <p:nvSpPr>
          <p:cNvPr id="4" name="Espace réservé du numéro de diapositive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716889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Merci de votre attention">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 ici</a:t>
            </a:r>
          </a:p>
        </p:txBody>
      </p:sp>
      <p:sp>
        <p:nvSpPr>
          <p:cNvPr id="2" name="Titr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08000" tIns="108000" rIns="252000" bIns="180000" rtlCol="0" anchor="t">
            <a:noAutofit/>
          </a:bodyPr>
          <a:lstStyle>
            <a:lvl1pPr algn="r">
              <a:lnSpc>
                <a:spcPct val="70000"/>
              </a:lnSpc>
              <a:defRPr lang="en-ZA" sz="4000" b="1" spc="-300" dirty="0"/>
            </a:lvl1pPr>
          </a:lstStyle>
          <a:p>
            <a:pPr lvl="0" algn="r" rtl="0"/>
            <a:r>
              <a:rPr lang="fr-FR" noProof="0" dirty="0"/>
              <a:t>Merci de votre attention</a:t>
            </a:r>
          </a:p>
        </p:txBody>
      </p:sp>
      <p:sp>
        <p:nvSpPr>
          <p:cNvPr id="9" name="Espace réservé du texte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Nom complet</a:t>
            </a:r>
          </a:p>
        </p:txBody>
      </p:sp>
      <p:sp>
        <p:nvSpPr>
          <p:cNvPr id="10" name="Espace réservé du texte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Numéro de téléphone</a:t>
            </a:r>
          </a:p>
        </p:txBody>
      </p:sp>
      <p:sp>
        <p:nvSpPr>
          <p:cNvPr id="11" name="Espace réservé du texte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Poignée E-mail ou Réseaux sociaux</a:t>
            </a:r>
          </a:p>
        </p:txBody>
      </p:sp>
      <p:sp>
        <p:nvSpPr>
          <p:cNvPr id="12" name="Espace réservé du texte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Site web de l’entreprise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numéro de diapositive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1716430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1734501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texte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99887" y="1511250"/>
            <a:ext cx="5472113" cy="468000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891552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301550" y="1511476"/>
            <a:ext cx="3600450" cy="4679249"/>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1" name="Espace réservé du texte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171550" y="1511475"/>
            <a:ext cx="3600450"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654388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10" name="Sous-titr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3" name="Espace réservé du texte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1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5" name="Espace réservé du texte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1507535"/>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7" name="Espace réservé du texte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1507535"/>
            <a:ext cx="2160588" cy="4683715"/>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974837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9/29/2022</a:t>
            </a:fld>
            <a:endParaRPr lang="en-US" dirty="0"/>
          </a:p>
        </p:txBody>
      </p:sp>
      <p:sp>
        <p:nvSpPr>
          <p:cNvPr id="5" name="Footer Placeholder 4"/>
          <p:cNvSpPr>
            <a:spLocks noGrp="1"/>
          </p:cNvSpPr>
          <p:nvPr>
            <p:ph type="ftr" sz="quarter" idx="11"/>
          </p:nvPr>
        </p:nvSpPr>
        <p:spPr/>
        <p:txBody>
          <a:bodyPr/>
          <a:lstStyle/>
          <a:p>
            <a:pPr rtl="0"/>
            <a:r>
              <a:rPr lang="fr-FR" noProof="0"/>
              <a:t>Ajouter un pied de page</a:t>
            </a:r>
          </a:p>
        </p:txBody>
      </p:sp>
      <p:sp>
        <p:nvSpPr>
          <p:cNvPr id="6" name="Slide Number Placeholder 5"/>
          <p:cNvSpPr>
            <a:spLocks noGrp="1"/>
          </p:cNvSpPr>
          <p:nvPr>
            <p:ph type="sldNum" sz="quarter" idx="12"/>
          </p:nvPr>
        </p:nvSpPr>
        <p:spPr/>
        <p:txBody>
          <a:body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3587493432"/>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9/29/2022</a:t>
            </a:fld>
            <a:endParaRPr lang="en-US" dirty="0"/>
          </a:p>
        </p:txBody>
      </p:sp>
      <p:sp>
        <p:nvSpPr>
          <p:cNvPr id="6" name="Footer Placeholder 5"/>
          <p:cNvSpPr>
            <a:spLocks noGrp="1"/>
          </p:cNvSpPr>
          <p:nvPr>
            <p:ph type="ftr" sz="quarter" idx="11"/>
          </p:nvPr>
        </p:nvSpPr>
        <p:spPr/>
        <p:txBody>
          <a:bodyPr/>
          <a:lstStyle/>
          <a:p>
            <a:pPr rtl="0"/>
            <a:r>
              <a:rPr lang="fr-FR" noProof="0"/>
              <a:t>Ajouter un pied de page</a:t>
            </a:r>
          </a:p>
        </p:txBody>
      </p:sp>
      <p:sp>
        <p:nvSpPr>
          <p:cNvPr id="7" name="Slide Number Placeholder 6"/>
          <p:cNvSpPr>
            <a:spLocks noGrp="1"/>
          </p:cNvSpPr>
          <p:nvPr>
            <p:ph type="sldNum" sz="quarter" idx="12"/>
          </p:nvPr>
        </p:nvSpPr>
        <p:spPr/>
        <p:txBody>
          <a:body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676147495"/>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9/29/2022</a:t>
            </a:fld>
            <a:endParaRPr lang="en-US" dirty="0"/>
          </a:p>
        </p:txBody>
      </p:sp>
      <p:sp>
        <p:nvSpPr>
          <p:cNvPr id="8" name="Footer Placeholder 7"/>
          <p:cNvSpPr>
            <a:spLocks noGrp="1"/>
          </p:cNvSpPr>
          <p:nvPr>
            <p:ph type="ftr" sz="quarter" idx="11"/>
          </p:nvPr>
        </p:nvSpPr>
        <p:spPr/>
        <p:txBody>
          <a:bodyPr/>
          <a:lstStyle/>
          <a:p>
            <a:pPr rtl="0"/>
            <a:r>
              <a:rPr lang="fr-FR" noProof="0"/>
              <a:t>Ajouter un pied de page</a:t>
            </a:r>
          </a:p>
        </p:txBody>
      </p:sp>
      <p:sp>
        <p:nvSpPr>
          <p:cNvPr id="9" name="Slide Number Placeholder 8"/>
          <p:cNvSpPr>
            <a:spLocks noGrp="1"/>
          </p:cNvSpPr>
          <p:nvPr>
            <p:ph type="sldNum" sz="quarter" idx="12"/>
          </p:nvPr>
        </p:nvSpPr>
        <p:spPr/>
        <p:txBody>
          <a:body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40950044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9/29/2022</a:t>
            </a:fld>
            <a:endParaRPr lang="en-US" dirty="0"/>
          </a:p>
        </p:txBody>
      </p:sp>
      <p:sp>
        <p:nvSpPr>
          <p:cNvPr id="4" name="Footer Placeholder 3"/>
          <p:cNvSpPr>
            <a:spLocks noGrp="1"/>
          </p:cNvSpPr>
          <p:nvPr>
            <p:ph type="ftr" sz="quarter" idx="11"/>
          </p:nvPr>
        </p:nvSpPr>
        <p:spPr/>
        <p:txBody>
          <a:bodyPr/>
          <a:lstStyle/>
          <a:p>
            <a:pPr rtl="0"/>
            <a:r>
              <a:rPr lang="fr-FR" noProof="0"/>
              <a:t>Ajouter un pied de page</a:t>
            </a:r>
          </a:p>
        </p:txBody>
      </p:sp>
      <p:sp>
        <p:nvSpPr>
          <p:cNvPr id="5" name="Slide Number Placeholder 4"/>
          <p:cNvSpPr>
            <a:spLocks noGrp="1"/>
          </p:cNvSpPr>
          <p:nvPr>
            <p:ph type="sldNum" sz="quarter" idx="12"/>
          </p:nvPr>
        </p:nvSpPr>
        <p:spPr/>
        <p:txBody>
          <a:body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3782180946"/>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9/29/2022</a:t>
            </a:fld>
            <a:endParaRPr lang="en-US" dirty="0"/>
          </a:p>
        </p:txBody>
      </p:sp>
      <p:sp>
        <p:nvSpPr>
          <p:cNvPr id="3" name="Footer Placeholder 2"/>
          <p:cNvSpPr>
            <a:spLocks noGrp="1"/>
          </p:cNvSpPr>
          <p:nvPr>
            <p:ph type="ftr" sz="quarter" idx="11"/>
          </p:nvPr>
        </p:nvSpPr>
        <p:spPr/>
        <p:txBody>
          <a:bodyPr/>
          <a:lstStyle/>
          <a:p>
            <a:pPr rtl="0"/>
            <a:r>
              <a:rPr lang="fr-FR" noProof="0"/>
              <a:t>Ajouter un pied de page</a:t>
            </a:r>
          </a:p>
        </p:txBody>
      </p:sp>
      <p:sp>
        <p:nvSpPr>
          <p:cNvPr id="4" name="Slide Number Placeholder 3"/>
          <p:cNvSpPr>
            <a:spLocks noGrp="1"/>
          </p:cNvSpPr>
          <p:nvPr>
            <p:ph type="sldNum" sz="quarter" idx="12"/>
          </p:nvPr>
        </p:nvSpPr>
        <p:spPr/>
        <p:txBody>
          <a:body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28732099"/>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2A54C80-263E-416B-A8E0-580EDEADCBDC}" type="datetimeFigureOut">
              <a:rPr lang="en-US" smtClean="0"/>
              <a:t>9/29/2022</a:t>
            </a:fld>
            <a:endParaRPr lang="en-US" dirty="0"/>
          </a:p>
        </p:txBody>
      </p:sp>
      <p:sp>
        <p:nvSpPr>
          <p:cNvPr id="6" name="Footer Placeholder 5"/>
          <p:cNvSpPr>
            <a:spLocks noGrp="1"/>
          </p:cNvSpPr>
          <p:nvPr>
            <p:ph type="ftr" sz="quarter" idx="11"/>
          </p:nvPr>
        </p:nvSpPr>
        <p:spPr/>
        <p:txBody>
          <a:bodyPr/>
          <a:lstStyle/>
          <a:p>
            <a:pPr rtl="0"/>
            <a:r>
              <a:rPr lang="fr-FR" noProof="0"/>
              <a:t>Ajouter un pied de page</a:t>
            </a:r>
          </a:p>
        </p:txBody>
      </p:sp>
      <p:sp>
        <p:nvSpPr>
          <p:cNvPr id="7" name="Slide Number Placeholder 6"/>
          <p:cNvSpPr>
            <a:spLocks noGrp="1"/>
          </p:cNvSpPr>
          <p:nvPr>
            <p:ph type="sldNum" sz="quarter" idx="12"/>
          </p:nvPr>
        </p:nvSpPr>
        <p:spPr/>
        <p:txBody>
          <a:body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968129171"/>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9/29/2022</a:t>
            </a:fld>
            <a:endParaRPr lang="en-US" dirty="0"/>
          </a:p>
        </p:txBody>
      </p:sp>
      <p:sp>
        <p:nvSpPr>
          <p:cNvPr id="6" name="Footer Placeholder 5"/>
          <p:cNvSpPr>
            <a:spLocks noGrp="1"/>
          </p:cNvSpPr>
          <p:nvPr>
            <p:ph type="ftr" sz="quarter" idx="11"/>
          </p:nvPr>
        </p:nvSpPr>
        <p:spPr/>
        <p:txBody>
          <a:bodyPr/>
          <a:lstStyle/>
          <a:p>
            <a:pPr rtl="0"/>
            <a:r>
              <a:rPr lang="fr-FR" noProof="0"/>
              <a:t>Ajouter un pied de page</a:t>
            </a:r>
          </a:p>
        </p:txBody>
      </p:sp>
      <p:sp>
        <p:nvSpPr>
          <p:cNvPr id="7" name="Slide Number Placeholder 6"/>
          <p:cNvSpPr>
            <a:spLocks noGrp="1"/>
          </p:cNvSpPr>
          <p:nvPr>
            <p:ph type="sldNum" sz="quarter" idx="12"/>
          </p:nvPr>
        </p:nvSpPr>
        <p:spPr/>
        <p:txBody>
          <a:body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3932736475"/>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9/29/2022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r>
              <a:rPr lang="fr-FR" noProof="0"/>
              <a:t>Ajouter un pied de page</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rtl="0"/>
            <a:fld id="{19B51A1E-902D-48AF-9020-955120F399B6}" type="slidenum">
              <a:rPr lang="fr-FR" noProof="0" smtClean="0"/>
              <a:pPr rtl="0"/>
              <a:t>‹N°›</a:t>
            </a:fld>
            <a:endParaRPr lang="fr-FR" noProof="0"/>
          </a:p>
        </p:txBody>
      </p:sp>
      <p:sp>
        <p:nvSpPr>
          <p:cNvPr id="18" name="Rectangle 17">
            <a:extLst>
              <a:ext uri="{FF2B5EF4-FFF2-40B4-BE49-F238E27FC236}">
                <a16:creationId xmlns:a16="http://schemas.microsoft.com/office/drawing/2014/main" id="{5F28DD05-D80F-4B49-B788-0F9955FD172E}"/>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9" name="Rectangle 18">
            <a:extLst>
              <a:ext uri="{FF2B5EF4-FFF2-40B4-BE49-F238E27FC236}">
                <a16:creationId xmlns:a16="http://schemas.microsoft.com/office/drawing/2014/main" id="{9920D9E1-A33E-4177-B77B-19FE45BE4E48}"/>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0" name="Forme libre : Forme 30">
            <a:extLst>
              <a:ext uri="{FF2B5EF4-FFF2-40B4-BE49-F238E27FC236}">
                <a16:creationId xmlns:a16="http://schemas.microsoft.com/office/drawing/2014/main" id="{09699928-0D3D-4727-8147-92AF62593AFF}"/>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1" name="Zone de texte 3">
            <a:extLst>
              <a:ext uri="{FF2B5EF4-FFF2-40B4-BE49-F238E27FC236}">
                <a16:creationId xmlns:a16="http://schemas.microsoft.com/office/drawing/2014/main" id="{32C4BCFC-36F8-41C6-9BF8-7DA85B2E8FAF}"/>
              </a:ext>
            </a:extLst>
          </p:cNvPr>
          <p:cNvSpPr txBox="1"/>
          <p:nvPr userDrawn="1"/>
        </p:nvSpPr>
        <p:spPr>
          <a:xfrm>
            <a:off x="10243100" y="6430153"/>
            <a:ext cx="1053900" cy="365535"/>
          </a:xfrm>
          <a:prstGeom prst="rect">
            <a:avLst/>
          </a:prstGeom>
          <a:noFill/>
        </p:spPr>
        <p:txBody>
          <a:bodyPr wrap="square" tIns="108000" bIns="0" rtlCol="0" anchor="ctr">
            <a:spAutoFit/>
          </a:bodyPr>
          <a:lstStyle/>
          <a:p>
            <a:pPr algn="r" rtl="0">
              <a:lnSpc>
                <a:spcPts val="1000"/>
              </a:lnSpc>
            </a:pPr>
            <a:r>
              <a:rPr lang="fr-FR" sz="2500" b="1" i="0" spc="-100" noProof="0">
                <a:solidFill>
                  <a:schemeClr val="accent1"/>
                </a:solidFill>
                <a:latin typeface="+mj-lt"/>
              </a:rPr>
              <a:t>TREY</a:t>
            </a:r>
            <a:r>
              <a:rPr lang="fr-FR" sz="1600" b="1" i="0" spc="-100" noProof="0">
                <a:solidFill>
                  <a:schemeClr val="accent1"/>
                </a:solidFill>
                <a:latin typeface="+mj-lt"/>
              </a:rPr>
              <a:t> </a:t>
            </a:r>
            <a:br>
              <a:rPr lang="fr-FR" sz="1600" b="1" i="0" spc="-100" baseline="0" noProof="0">
                <a:solidFill>
                  <a:schemeClr val="accent1"/>
                </a:solidFill>
                <a:latin typeface="+mj-lt"/>
              </a:rPr>
            </a:br>
            <a:r>
              <a:rPr lang="fr-FR" sz="1200" b="0" i="0" spc="140" noProof="0">
                <a:solidFill>
                  <a:schemeClr val="tx1">
                    <a:lumMod val="75000"/>
                    <a:lumOff val="25000"/>
                  </a:schemeClr>
                </a:solidFill>
                <a:latin typeface="+mj-lt"/>
              </a:rPr>
              <a:t>Research</a:t>
            </a:r>
          </a:p>
        </p:txBody>
      </p:sp>
      <p:sp>
        <p:nvSpPr>
          <p:cNvPr id="32" name="Rectangle 31">
            <a:extLst>
              <a:ext uri="{FF2B5EF4-FFF2-40B4-BE49-F238E27FC236}">
                <a16:creationId xmlns:a16="http://schemas.microsoft.com/office/drawing/2014/main" id="{22E22E47-D713-4882-B18D-E17F4CCB6204}"/>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3" name="Rectangle 28">
            <a:extLst>
              <a:ext uri="{FF2B5EF4-FFF2-40B4-BE49-F238E27FC236}">
                <a16:creationId xmlns:a16="http://schemas.microsoft.com/office/drawing/2014/main" id="{66F947FB-71F1-49C3-B40D-16817B52ED64}"/>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34" name="Connecteur droit 33">
            <a:extLst>
              <a:ext uri="{FF2B5EF4-FFF2-40B4-BE49-F238E27FC236}">
                <a16:creationId xmlns:a16="http://schemas.microsoft.com/office/drawing/2014/main" id="{8BFC3116-0AC4-4430-85E4-B7DFB5DBA491}"/>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89227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2" r:id="rId19"/>
    <p:sldLayoutId id="2147483743" r:id="rId20"/>
    <p:sldLayoutId id="2147483744" r:id="rId21"/>
    <p:sldLayoutId id="2147483746" r:id="rId22"/>
    <p:sldLayoutId id="2147483650" r:id="rId23"/>
    <p:sldLayoutId id="2147483652" r:id="rId24"/>
    <p:sldLayoutId id="2147483656" r:id="rId25"/>
    <p:sldLayoutId id="2147483657" r:id="rId2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tags" Target="../tags/tag3.xml"/><Relationship Id="rId7" Type="http://schemas.openxmlformats.org/officeDocument/2006/relationships/image" Target="../media/image1.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7.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tags" Target="../tags/tag58.xml"/><Relationship Id="rId7" Type="http://schemas.openxmlformats.org/officeDocument/2006/relationships/tags" Target="../tags/tag6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chart" Target="../charts/chart1.xml"/><Relationship Id="rId5" Type="http://schemas.openxmlformats.org/officeDocument/2006/relationships/tags" Target="../tags/tag60.xml"/><Relationship Id="rId10" Type="http://schemas.openxmlformats.org/officeDocument/2006/relationships/image" Target="../media/image2.jpg"/><Relationship Id="rId4" Type="http://schemas.openxmlformats.org/officeDocument/2006/relationships/tags" Target="../tags/tag59.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5.xml"/><Relationship Id="rId7" Type="http://schemas.openxmlformats.org/officeDocument/2006/relationships/slideLayout" Target="../slideLayouts/slideLayout21.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9" Type="http://schemas.openxmlformats.org/officeDocument/2006/relationships/image" Target="../media/image2.jp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1.xml"/><Relationship Id="rId7" Type="http://schemas.openxmlformats.org/officeDocument/2006/relationships/slideLayout" Target="../slideLayouts/slideLayout20.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2.jpg"/><Relationship Id="rId5" Type="http://schemas.openxmlformats.org/officeDocument/2006/relationships/tags" Target="../tags/tag73.xml"/><Relationship Id="rId10" Type="http://schemas.openxmlformats.org/officeDocument/2006/relationships/hyperlink" Target="http://ukrainianlaw.blogspot.com/2017/08/ukraine-celebrating-26th-anniversary-of.html" TargetMode="External"/><Relationship Id="rId4" Type="http://schemas.openxmlformats.org/officeDocument/2006/relationships/tags" Target="../tags/tag72.xml"/><Relationship Id="rId9" Type="http://schemas.openxmlformats.org/officeDocument/2006/relationships/image" Target="../media/image6.jpeg"/></Relationships>
</file>

<file path=ppt/slides/_rels/slide1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tags" Target="../tags/tag77.xml"/><Relationship Id="rId7" Type="http://schemas.openxmlformats.org/officeDocument/2006/relationships/notesSlide" Target="../notesSlides/notesSlide13.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Layout" Target="../slideLayouts/slideLayout19.xml"/><Relationship Id="rId5" Type="http://schemas.openxmlformats.org/officeDocument/2006/relationships/tags" Target="../tags/tag79.xml"/><Relationship Id="rId4" Type="http://schemas.openxmlformats.org/officeDocument/2006/relationships/tags" Target="../tags/tag78.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2.xml"/><Relationship Id="rId7" Type="http://schemas.openxmlformats.org/officeDocument/2006/relationships/slideLayout" Target="../slideLayouts/slideLayout20.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10" Type="http://schemas.openxmlformats.org/officeDocument/2006/relationships/image" Target="../media/image2.jpg"/><Relationship Id="rId4" Type="http://schemas.openxmlformats.org/officeDocument/2006/relationships/tags" Target="../tags/tag83.xml"/><Relationship Id="rId9" Type="http://schemas.openxmlformats.org/officeDocument/2006/relationships/image" Target="../media/image7.jp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2.jpg"/><Relationship Id="rId5" Type="http://schemas.openxmlformats.org/officeDocument/2006/relationships/tags" Target="../tags/tag90.xml"/><Relationship Id="rId10" Type="http://schemas.openxmlformats.org/officeDocument/2006/relationships/hyperlink" Target="https://www.quebec.ca/gouvernement/ministere/immigration/publications/plan-action-regionalisation" TargetMode="Externa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tags" Target="../tags/tag95.xml"/><Relationship Id="rId7" Type="http://schemas.openxmlformats.org/officeDocument/2006/relationships/notesSlide" Target="../notesSlides/notesSlide16.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slideLayout" Target="../slideLayouts/slideLayout19.xml"/><Relationship Id="rId5" Type="http://schemas.openxmlformats.org/officeDocument/2006/relationships/tags" Target="../tags/tag97.xml"/><Relationship Id="rId4" Type="http://schemas.openxmlformats.org/officeDocument/2006/relationships/tags" Target="../tags/tag96.xml"/></Relationships>
</file>

<file path=ppt/slides/_rels/slide1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tags" Target="../tags/tag100.xml"/><Relationship Id="rId7"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slideLayout" Target="../slideLayouts/slideLayout19.xml"/><Relationship Id="rId5" Type="http://schemas.openxmlformats.org/officeDocument/2006/relationships/tags" Target="../tags/tag102.xml"/><Relationship Id="rId10" Type="http://schemas.openxmlformats.org/officeDocument/2006/relationships/hyperlink" Target="https://www.flickr.com/photos/141761303@N08/38731569831/" TargetMode="External"/><Relationship Id="rId4" Type="http://schemas.openxmlformats.org/officeDocument/2006/relationships/tags" Target="../tags/tag101.xml"/><Relationship Id="rId9" Type="http://schemas.openxmlformats.org/officeDocument/2006/relationships/image" Target="../media/image8.jp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5.xml"/><Relationship Id="rId7" Type="http://schemas.openxmlformats.org/officeDocument/2006/relationships/slideLayout" Target="../slideLayouts/slideLayout20.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5" Type="http://schemas.openxmlformats.org/officeDocument/2006/relationships/tags" Target="../tags/tag107.xml"/><Relationship Id="rId10" Type="http://schemas.openxmlformats.org/officeDocument/2006/relationships/image" Target="../media/image2.jpg"/><Relationship Id="rId4" Type="http://schemas.openxmlformats.org/officeDocument/2006/relationships/tags" Target="../tags/tag106.xml"/><Relationship Id="rId9" Type="http://schemas.openxmlformats.org/officeDocument/2006/relationships/image" Target="../media/image9.jp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111.xml"/><Relationship Id="rId7" Type="http://schemas.openxmlformats.org/officeDocument/2006/relationships/slideLayout" Target="../slideLayouts/slideLayout19.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9"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7.xml"/><Relationship Id="rId7" Type="http://schemas.openxmlformats.org/officeDocument/2006/relationships/tags" Target="../tags/tag1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image" Target="../media/image2.jpg"/><Relationship Id="rId5" Type="http://schemas.openxmlformats.org/officeDocument/2006/relationships/tags" Target="../tags/tag9.xml"/><Relationship Id="rId10" Type="http://schemas.openxmlformats.org/officeDocument/2006/relationships/image" Target="../media/image3.jpg"/><Relationship Id="rId4" Type="http://schemas.openxmlformats.org/officeDocument/2006/relationships/tags" Target="../tags/tag8.xml"/><Relationship Id="rId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17.xml"/><Relationship Id="rId7" Type="http://schemas.openxmlformats.org/officeDocument/2006/relationships/slideLayout" Target="../slideLayouts/slideLayout19.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9" Type="http://schemas.openxmlformats.org/officeDocument/2006/relationships/image" Target="../media/image2.jpg"/></Relationships>
</file>

<file path=ppt/slides/_rels/slide21.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slideLayout" Target="../slideLayouts/slideLayout22.xml"/><Relationship Id="rId18" Type="http://schemas.openxmlformats.org/officeDocument/2006/relationships/image" Target="../media/image13.png"/><Relationship Id="rId3" Type="http://schemas.openxmlformats.org/officeDocument/2006/relationships/tags" Target="../tags/tag123.xml"/><Relationship Id="rId21" Type="http://schemas.openxmlformats.org/officeDocument/2006/relationships/image" Target="../media/image16.svg"/><Relationship Id="rId7" Type="http://schemas.openxmlformats.org/officeDocument/2006/relationships/tags" Target="../tags/tag127.xml"/><Relationship Id="rId12" Type="http://schemas.openxmlformats.org/officeDocument/2006/relationships/tags" Target="../tags/tag132.xml"/><Relationship Id="rId17" Type="http://schemas.openxmlformats.org/officeDocument/2006/relationships/image" Target="../media/image12.svg"/><Relationship Id="rId2" Type="http://schemas.openxmlformats.org/officeDocument/2006/relationships/tags" Target="../tags/tag122.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24" Type="http://schemas.openxmlformats.org/officeDocument/2006/relationships/image" Target="../media/image2.jpg"/><Relationship Id="rId5" Type="http://schemas.openxmlformats.org/officeDocument/2006/relationships/tags" Target="../tags/tag125.xml"/><Relationship Id="rId15" Type="http://schemas.openxmlformats.org/officeDocument/2006/relationships/image" Target="../media/image10.jpg"/><Relationship Id="rId23" Type="http://schemas.openxmlformats.org/officeDocument/2006/relationships/image" Target="../media/image18.svg"/><Relationship Id="rId10" Type="http://schemas.openxmlformats.org/officeDocument/2006/relationships/tags" Target="../tags/tag130.xml"/><Relationship Id="rId19" Type="http://schemas.openxmlformats.org/officeDocument/2006/relationships/image" Target="../media/image14.svg"/><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notesSlide" Target="../notesSlides/notesSlide21.xml"/><Relationship Id="rId22"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2.jpg"/><Relationship Id="rId5" Type="http://schemas.openxmlformats.org/officeDocument/2006/relationships/tags" Target="../tags/tag16.xml"/><Relationship Id="rId10" Type="http://schemas.openxmlformats.org/officeDocument/2006/relationships/image" Target="../media/image4.jpg"/><Relationship Id="rId4" Type="http://schemas.openxmlformats.org/officeDocument/2006/relationships/tags" Target="../tags/tag15.xml"/><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21.xml"/><Relationship Id="rId7" Type="http://schemas.openxmlformats.org/officeDocument/2006/relationships/slideLayout" Target="../slideLayouts/slideLayout1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27.xml"/><Relationship Id="rId7" Type="http://schemas.openxmlformats.org/officeDocument/2006/relationships/slideLayout" Target="../slideLayouts/slideLayout1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image" Target="../media/image2.jp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33.xml"/><Relationship Id="rId7" Type="http://schemas.openxmlformats.org/officeDocument/2006/relationships/slideLayout" Target="../slideLayouts/slideLayout19.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9" Type="http://schemas.openxmlformats.org/officeDocument/2006/relationships/image" Target="../media/image2.jp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10" Type="http://schemas.openxmlformats.org/officeDocument/2006/relationships/image" Target="../media/image2.jpg"/><Relationship Id="rId4" Type="http://schemas.openxmlformats.org/officeDocument/2006/relationships/tags" Target="../tags/tag40.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6.xml"/><Relationship Id="rId7" Type="http://schemas.openxmlformats.org/officeDocument/2006/relationships/slideLayout" Target="../slideLayouts/slideLayout19.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9" Type="http://schemas.openxmlformats.org/officeDocument/2006/relationships/image" Target="../media/image2.jp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52.xml"/><Relationship Id="rId7" Type="http://schemas.openxmlformats.org/officeDocument/2006/relationships/slideLayout" Target="../slideLayouts/slideLayout20.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10" Type="http://schemas.openxmlformats.org/officeDocument/2006/relationships/image" Target="../media/image2.jpg"/><Relationship Id="rId4" Type="http://schemas.openxmlformats.org/officeDocument/2006/relationships/tags" Target="../tags/tag53.xml"/><Relationship Id="rId9"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Espace réservé d’image 11">
            <a:extLst>
              <a:ext uri="{FF2B5EF4-FFF2-40B4-BE49-F238E27FC236}">
                <a16:creationId xmlns:a16="http://schemas.microsoft.com/office/drawing/2014/main" id="{AA8A1CBA-9BB5-2246-9F4B-98EAD7C90158}"/>
              </a:ext>
            </a:extLst>
          </p:cNvPr>
          <p:cNvPicPr>
            <a:picLocks noGrp="1" noChangeAspect="1"/>
          </p:cNvPicPr>
          <p:nvPr>
            <p:ph type="pic" sz="quarter" idx="10"/>
            <p:custDataLst>
              <p:tags r:id="rId1"/>
            </p:custDataLst>
          </p:nvPr>
        </p:nvPicPr>
        <p:blipFill>
          <a:blip r:embed="rId7"/>
          <a:srcRect t="1284" b="1284"/>
          <a:stretch/>
        </p:blipFill>
        <p:spPr>
          <a:xfrm>
            <a:off x="0" y="0"/>
            <a:ext cx="9780588" cy="6858000"/>
          </a:xfrm>
          <a:solidFill>
            <a:schemeClr val="bg1">
              <a:lumMod val="85000"/>
            </a:schemeClr>
          </a:solidFill>
        </p:spPr>
      </p:pic>
      <p:sp>
        <p:nvSpPr>
          <p:cNvPr id="3" name="Titre 2">
            <a:extLst>
              <a:ext uri="{FF2B5EF4-FFF2-40B4-BE49-F238E27FC236}">
                <a16:creationId xmlns:a16="http://schemas.microsoft.com/office/drawing/2014/main" id="{200B3D2B-613A-41BE-987D-E6A1324B456D}"/>
              </a:ext>
            </a:extLst>
          </p:cNvPr>
          <p:cNvSpPr>
            <a:spLocks noGrp="1"/>
          </p:cNvSpPr>
          <p:nvPr>
            <p:ph type="ctrTitle"/>
            <p:custDataLst>
              <p:tags r:id="rId2"/>
            </p:custDataLst>
          </p:nvPr>
        </p:nvSpPr>
        <p:spPr>
          <a:xfrm>
            <a:off x="3200400" y="2543333"/>
            <a:ext cx="7951304" cy="1261295"/>
          </a:xfrm>
        </p:spPr>
        <p:txBody>
          <a:bodyPr tIns="216000" rtlCol="0"/>
          <a:lstStyle/>
          <a:p>
            <a:pPr rtl="0"/>
            <a:r>
              <a:rPr lang="fr-FR" sz="6000" dirty="0">
                <a:latin typeface="Arial" panose="020B0604020202020204" pitchFamily="34" charset="0"/>
                <a:cs typeface="Arial" panose="020B0604020202020204" pitchFamily="34" charset="0"/>
              </a:rPr>
              <a:t>Portrait Immigration</a:t>
            </a:r>
          </a:p>
        </p:txBody>
      </p:sp>
      <p:sp>
        <p:nvSpPr>
          <p:cNvPr id="4" name="Sous-titre 3">
            <a:extLst>
              <a:ext uri="{FF2B5EF4-FFF2-40B4-BE49-F238E27FC236}">
                <a16:creationId xmlns:a16="http://schemas.microsoft.com/office/drawing/2014/main" id="{4772945D-CA91-4CFE-8EB7-941C7618C994}"/>
              </a:ext>
            </a:extLst>
          </p:cNvPr>
          <p:cNvSpPr>
            <a:spLocks noGrp="1"/>
          </p:cNvSpPr>
          <p:nvPr>
            <p:ph type="subTitle" idx="1"/>
            <p:custDataLst>
              <p:tags r:id="rId3"/>
            </p:custDataLst>
          </p:nvPr>
        </p:nvSpPr>
        <p:spPr>
          <a:xfrm>
            <a:off x="3200400" y="3804628"/>
            <a:ext cx="7852611" cy="580921"/>
          </a:xfrm>
        </p:spPr>
        <p:txBody>
          <a:bodyPr vert="horz" lIns="180000" tIns="180000" rIns="180000" bIns="180000" rtlCol="0" anchor="t">
            <a:noAutofit/>
          </a:bodyPr>
          <a:lstStyle/>
          <a:p>
            <a:r>
              <a:rPr lang="fr-FR" dirty="0">
                <a:latin typeface="Arial"/>
                <a:cs typeface="Arial"/>
              </a:rPr>
              <a:t>Sur le territoire de la MRC des Laurentides</a:t>
            </a:r>
            <a:endParaRPr lang="fr-FR" dirty="0"/>
          </a:p>
        </p:txBody>
      </p:sp>
      <p:pic>
        <p:nvPicPr>
          <p:cNvPr id="11" name="Image 10" descr="Une image contenant texte&#10;&#10;Description générée automatiquement">
            <a:extLst>
              <a:ext uri="{FF2B5EF4-FFF2-40B4-BE49-F238E27FC236}">
                <a16:creationId xmlns:a16="http://schemas.microsoft.com/office/drawing/2014/main" id="{6C61A145-DCF0-4437-9614-7CEB089C98F5}"/>
              </a:ext>
            </a:extLst>
          </p:cNvPr>
          <p:cNvPicPr>
            <a:picLocks noChangeAspect="1"/>
          </p:cNvPicPr>
          <p:nvPr>
            <p:custDataLst>
              <p:tags r:id="rId4"/>
            </p:custDataLst>
          </p:nvPr>
        </p:nvPicPr>
        <p:blipFill>
          <a:blip r:embed="rId8"/>
          <a:stretch>
            <a:fillRect/>
          </a:stretch>
        </p:blipFill>
        <p:spPr>
          <a:xfrm>
            <a:off x="9800773" y="5903650"/>
            <a:ext cx="2391227" cy="956490"/>
          </a:xfrm>
          <a:prstGeom prst="rect">
            <a:avLst/>
          </a:prstGeom>
        </p:spPr>
      </p:pic>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3FB4D5-DA14-4F29-9320-2DE0A6B571B9}"/>
              </a:ext>
            </a:extLst>
          </p:cNvPr>
          <p:cNvSpPr>
            <a:spLocks noGrp="1"/>
          </p:cNvSpPr>
          <p:nvPr>
            <p:ph type="title"/>
            <p:custDataLst>
              <p:tags r:id="rId1"/>
            </p:custDataLst>
          </p:nvPr>
        </p:nvSpPr>
        <p:spPr>
          <a:xfrm>
            <a:off x="420687" y="347600"/>
            <a:ext cx="8596668" cy="1320800"/>
          </a:xfrm>
        </p:spPr>
        <p:txBody>
          <a:bodyPr rtlCol="0"/>
          <a:lstStyle/>
          <a:p>
            <a:pPr rtl="0"/>
            <a:r>
              <a:rPr lang="fr-FR" dirty="0"/>
              <a:t>Statistiques</a:t>
            </a:r>
          </a:p>
        </p:txBody>
      </p:sp>
      <p:sp>
        <p:nvSpPr>
          <p:cNvPr id="9" name="Espace réservé du numéro de diapositive 8">
            <a:extLst>
              <a:ext uri="{FF2B5EF4-FFF2-40B4-BE49-F238E27FC236}">
                <a16:creationId xmlns:a16="http://schemas.microsoft.com/office/drawing/2014/main" id="{00A34EBD-7DEA-4599-A81B-0A363A0E17FC}"/>
              </a:ext>
            </a:extLst>
          </p:cNvPr>
          <p:cNvSpPr>
            <a:spLocks noGrp="1"/>
          </p:cNvSpPr>
          <p:nvPr>
            <p:ph type="sldNum" sz="quarter" idx="33"/>
            <p:custDataLst>
              <p:tags r:id="rId2"/>
            </p:custDataLst>
          </p:nvPr>
        </p:nvSpPr>
        <p:spPr/>
        <p:txBody>
          <a:bodyPr rtlCol="0"/>
          <a:lstStyle/>
          <a:p>
            <a:pPr rtl="0"/>
            <a:fld id="{19B51A1E-902D-48AF-9020-955120F399B6}" type="slidenum">
              <a:rPr lang="fr-FR" smtClean="0"/>
              <a:pPr rtl="0"/>
              <a:t>10</a:t>
            </a:fld>
            <a:endParaRPr lang="fr-FR" dirty="0"/>
          </a:p>
        </p:txBody>
      </p:sp>
      <p:pic>
        <p:nvPicPr>
          <p:cNvPr id="10" name="Image 9" descr="Une image contenant texte&#10;&#10;Description générée automatiquement">
            <a:extLst>
              <a:ext uri="{FF2B5EF4-FFF2-40B4-BE49-F238E27FC236}">
                <a16:creationId xmlns:a16="http://schemas.microsoft.com/office/drawing/2014/main" id="{B771716E-3663-4B48-AC3E-207D5B8CD617}"/>
              </a:ext>
            </a:extLst>
          </p:cNvPr>
          <p:cNvPicPr>
            <a:picLocks noChangeAspect="1"/>
          </p:cNvPicPr>
          <p:nvPr>
            <p:custDataLst>
              <p:tags r:id="rId3"/>
            </p:custDataLst>
          </p:nvPr>
        </p:nvPicPr>
        <p:blipFill>
          <a:blip r:embed="rId10"/>
          <a:stretch>
            <a:fillRect/>
          </a:stretch>
        </p:blipFill>
        <p:spPr>
          <a:xfrm>
            <a:off x="10943304" y="6350502"/>
            <a:ext cx="1248696" cy="499478"/>
          </a:xfrm>
          <a:prstGeom prst="rect">
            <a:avLst/>
          </a:prstGeom>
        </p:spPr>
      </p:pic>
      <p:graphicFrame>
        <p:nvGraphicFramePr>
          <p:cNvPr id="11" name="Graphique 10">
            <a:extLst>
              <a:ext uri="{FF2B5EF4-FFF2-40B4-BE49-F238E27FC236}">
                <a16:creationId xmlns:a16="http://schemas.microsoft.com/office/drawing/2014/main" id="{38702F25-5A45-4097-A4C1-E4226EC04A29}"/>
              </a:ext>
            </a:extLst>
          </p:cNvPr>
          <p:cNvGraphicFramePr/>
          <p:nvPr>
            <p:custDataLst>
              <p:tags r:id="rId4"/>
            </p:custDataLst>
            <p:extLst>
              <p:ext uri="{D42A27DB-BD31-4B8C-83A1-F6EECF244321}">
                <p14:modId xmlns:p14="http://schemas.microsoft.com/office/powerpoint/2010/main" val="542069689"/>
              </p:ext>
            </p:extLst>
          </p:nvPr>
        </p:nvGraphicFramePr>
        <p:xfrm>
          <a:off x="228925" y="1414149"/>
          <a:ext cx="6996468" cy="4881464"/>
        </p:xfrm>
        <a:graphic>
          <a:graphicData uri="http://schemas.openxmlformats.org/drawingml/2006/chart">
            <c:chart xmlns:c="http://schemas.openxmlformats.org/drawingml/2006/chart" xmlns:r="http://schemas.openxmlformats.org/officeDocument/2006/relationships" r:id="rId11"/>
          </a:graphicData>
        </a:graphic>
      </p:graphicFrame>
      <p:sp>
        <p:nvSpPr>
          <p:cNvPr id="12" name="ZoneTexte 11">
            <a:extLst>
              <a:ext uri="{FF2B5EF4-FFF2-40B4-BE49-F238E27FC236}">
                <a16:creationId xmlns:a16="http://schemas.microsoft.com/office/drawing/2014/main" id="{43DF6FDB-6379-4A46-A705-155DECAB38E0}"/>
              </a:ext>
            </a:extLst>
          </p:cNvPr>
          <p:cNvSpPr txBox="1"/>
          <p:nvPr>
            <p:custDataLst>
              <p:tags r:id="rId5"/>
            </p:custDataLst>
          </p:nvPr>
        </p:nvSpPr>
        <p:spPr>
          <a:xfrm>
            <a:off x="431800" y="6325734"/>
            <a:ext cx="4384534" cy="253916"/>
          </a:xfrm>
          <a:prstGeom prst="rect">
            <a:avLst/>
          </a:prstGeom>
          <a:noFill/>
        </p:spPr>
        <p:txBody>
          <a:bodyPr wrap="none" rtlCol="0">
            <a:spAutoFit/>
          </a:bodyPr>
          <a:lstStyle/>
          <a:p>
            <a:r>
              <a:rPr lang="fr-CA" sz="1050" b="0" i="0" u="none" strike="noStrike" baseline="0" dirty="0">
                <a:solidFill>
                  <a:schemeClr val="bg2">
                    <a:lumMod val="50000"/>
                  </a:schemeClr>
                </a:solidFill>
              </a:rPr>
              <a:t>SOURCES : </a:t>
            </a:r>
            <a:r>
              <a:rPr lang="fr-CA" sz="1050" b="0" i="1" u="none" strike="noStrike" baseline="0" dirty="0">
                <a:solidFill>
                  <a:schemeClr val="bg2">
                    <a:lumMod val="50000"/>
                  </a:schemeClr>
                </a:solidFill>
              </a:rPr>
              <a:t>Statistique Canada, Recensement de la population, 2016. </a:t>
            </a:r>
            <a:endParaRPr lang="fr-CA" sz="1050" dirty="0">
              <a:solidFill>
                <a:schemeClr val="bg2">
                  <a:lumMod val="50000"/>
                </a:schemeClr>
              </a:solidFill>
            </a:endParaRPr>
          </a:p>
        </p:txBody>
      </p:sp>
      <p:sp>
        <p:nvSpPr>
          <p:cNvPr id="15" name="ZoneTexte 14">
            <a:extLst>
              <a:ext uri="{FF2B5EF4-FFF2-40B4-BE49-F238E27FC236}">
                <a16:creationId xmlns:a16="http://schemas.microsoft.com/office/drawing/2014/main" id="{6938FF60-69CC-4136-B15F-D5EC864C50A1}"/>
              </a:ext>
            </a:extLst>
          </p:cNvPr>
          <p:cNvSpPr txBox="1"/>
          <p:nvPr>
            <p:custDataLst>
              <p:tags r:id="rId6"/>
            </p:custDataLst>
          </p:nvPr>
        </p:nvSpPr>
        <p:spPr>
          <a:xfrm>
            <a:off x="7225393" y="330987"/>
            <a:ext cx="4545920" cy="6041590"/>
          </a:xfrm>
          <a:prstGeom prst="rect">
            <a:avLst/>
          </a:prstGeom>
          <a:noFill/>
        </p:spPr>
        <p:txBody>
          <a:bodyPr wrap="square" rtlCol="0">
            <a:spAutoFit/>
          </a:bodyPr>
          <a:lstStyle/>
          <a:p>
            <a:pPr marL="342900" indent="-342900">
              <a:lnSpc>
                <a:spcPct val="127000"/>
              </a:lnSpc>
              <a:spcBef>
                <a:spcPts val="1000"/>
              </a:spcBef>
              <a:buClr>
                <a:schemeClr val="accent1"/>
              </a:buClr>
              <a:buSzPct val="80000"/>
              <a:buFont typeface="Wingdings 3" charset="2"/>
              <a:buChar char=""/>
            </a:pPr>
            <a:r>
              <a:rPr lang="fr-CA" dirty="0">
                <a:solidFill>
                  <a:schemeClr val="tx1">
                    <a:lumMod val="75000"/>
                    <a:lumOff val="25000"/>
                  </a:schemeClr>
                </a:solidFill>
              </a:rPr>
              <a:t>4,4 % des personnes immigrantes au sein de la population totale de la MRC des Laurentides</a:t>
            </a:r>
          </a:p>
          <a:p>
            <a:pPr marL="342900" indent="-342900">
              <a:lnSpc>
                <a:spcPct val="127000"/>
              </a:lnSpc>
              <a:spcBef>
                <a:spcPts val="1000"/>
              </a:spcBef>
              <a:buClr>
                <a:schemeClr val="accent1"/>
              </a:buClr>
              <a:buSzPct val="80000"/>
              <a:buFont typeface="Wingdings 3" charset="2"/>
              <a:buChar char=""/>
            </a:pPr>
            <a:r>
              <a:rPr lang="fr-CA" dirty="0">
                <a:solidFill>
                  <a:schemeClr val="tx1">
                    <a:lumMod val="75000"/>
                    <a:lumOff val="25000"/>
                  </a:schemeClr>
                </a:solidFill>
              </a:rPr>
              <a:t>67 % de l’immigration provient d’Europe, dont le tiers vient de la France</a:t>
            </a:r>
          </a:p>
          <a:p>
            <a:pPr marL="342900" indent="-342900">
              <a:lnSpc>
                <a:spcPct val="127000"/>
              </a:lnSpc>
              <a:spcBef>
                <a:spcPts val="1000"/>
              </a:spcBef>
              <a:buClr>
                <a:schemeClr val="accent1"/>
              </a:buClr>
              <a:buSzPct val="80000"/>
              <a:buFont typeface="Wingdings 3" charset="2"/>
              <a:buChar char=""/>
            </a:pPr>
            <a:r>
              <a:rPr lang="fr-CA" dirty="0">
                <a:solidFill>
                  <a:schemeClr val="tx1">
                    <a:lumMod val="75000"/>
                    <a:lumOff val="25000"/>
                  </a:schemeClr>
                </a:solidFill>
              </a:rPr>
              <a:t>Plus d’une trentaine de communautés culturelles sont présentes sur le territoire</a:t>
            </a:r>
          </a:p>
          <a:p>
            <a:pPr marL="342900" indent="-342900">
              <a:lnSpc>
                <a:spcPct val="127000"/>
              </a:lnSpc>
              <a:spcBef>
                <a:spcPts val="1000"/>
              </a:spcBef>
              <a:buClr>
                <a:schemeClr val="accent1"/>
              </a:buClr>
              <a:buSzPct val="80000"/>
              <a:buFont typeface="Wingdings 3" charset="2"/>
              <a:buChar char=""/>
            </a:pPr>
            <a:r>
              <a:rPr lang="fr-CA" dirty="0">
                <a:solidFill>
                  <a:schemeClr val="tx1">
                    <a:lumMod val="75000"/>
                    <a:lumOff val="25000"/>
                  </a:schemeClr>
                </a:solidFill>
              </a:rPr>
              <a:t>La forte majorité des personnes immigrantes se retrouvent dans 5 municipalités</a:t>
            </a:r>
          </a:p>
          <a:p>
            <a:pPr marL="800100" lvl="1" indent="-342900">
              <a:lnSpc>
                <a:spcPct val="127000"/>
              </a:lnSpc>
              <a:spcBef>
                <a:spcPts val="1000"/>
              </a:spcBef>
              <a:buClr>
                <a:schemeClr val="accent1"/>
              </a:buClr>
              <a:buSzPct val="80000"/>
              <a:buFont typeface="Wingdings 3" charset="2"/>
              <a:buChar char=""/>
            </a:pPr>
            <a:r>
              <a:rPr lang="fr-CA" sz="1600" dirty="0">
                <a:solidFill>
                  <a:schemeClr val="tx1">
                    <a:lumMod val="75000"/>
                    <a:lumOff val="25000"/>
                  </a:schemeClr>
                </a:solidFill>
              </a:rPr>
              <a:t>S’inspirer des pratiques des autres pour ensuite l’adapter à sa municipalité</a:t>
            </a:r>
          </a:p>
          <a:p>
            <a:endParaRPr lang="fr-CA" dirty="0"/>
          </a:p>
        </p:txBody>
      </p:sp>
      <p:sp>
        <p:nvSpPr>
          <p:cNvPr id="16" name="Rectangle 15" descr="Bloc d’accentuation">
            <a:extLst>
              <a:ext uri="{FF2B5EF4-FFF2-40B4-BE49-F238E27FC236}">
                <a16:creationId xmlns:a16="http://schemas.microsoft.com/office/drawing/2014/main" id="{3B030692-CC51-41CD-AB5F-57B47E143BBB}"/>
              </a:ext>
              <a:ext uri="{C183D7F6-B498-43B3-948B-1728B52AA6E4}">
                <adec:decorative xmlns:adec="http://schemas.microsoft.com/office/drawing/2017/decorative" val="1"/>
              </a:ext>
            </a:extLst>
          </p:cNvPr>
          <p:cNvSpPr/>
          <p:nvPr>
            <p:custDataLst>
              <p:tags r:id="rId7"/>
            </p:custDataLst>
          </p:nvPr>
        </p:nvSpPr>
        <p:spPr>
          <a:xfrm>
            <a:off x="420687" y="1107184"/>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Tree>
    <p:extLst>
      <p:ext uri="{BB962C8B-B14F-4D97-AF65-F5344CB8AC3E}">
        <p14:creationId xmlns:p14="http://schemas.microsoft.com/office/powerpoint/2010/main" val="162974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3FB4D5-DA14-4F29-9320-2DE0A6B571B9}"/>
              </a:ext>
            </a:extLst>
          </p:cNvPr>
          <p:cNvSpPr>
            <a:spLocks noGrp="1"/>
          </p:cNvSpPr>
          <p:nvPr>
            <p:ph type="title"/>
            <p:custDataLst>
              <p:tags r:id="rId1"/>
            </p:custDataLst>
          </p:nvPr>
        </p:nvSpPr>
        <p:spPr>
          <a:xfrm>
            <a:off x="420687" y="347600"/>
            <a:ext cx="8596668" cy="1320800"/>
          </a:xfrm>
        </p:spPr>
        <p:txBody>
          <a:bodyPr rtlCol="0"/>
          <a:lstStyle/>
          <a:p>
            <a:pPr rtl="0"/>
            <a:r>
              <a:rPr lang="fr-FR" dirty="0"/>
              <a:t>Statistiques</a:t>
            </a:r>
          </a:p>
        </p:txBody>
      </p:sp>
      <p:sp>
        <p:nvSpPr>
          <p:cNvPr id="9" name="Espace réservé du numéro de diapositive 8">
            <a:extLst>
              <a:ext uri="{FF2B5EF4-FFF2-40B4-BE49-F238E27FC236}">
                <a16:creationId xmlns:a16="http://schemas.microsoft.com/office/drawing/2014/main" id="{00A34EBD-7DEA-4599-A81B-0A363A0E17FC}"/>
              </a:ext>
            </a:extLst>
          </p:cNvPr>
          <p:cNvSpPr>
            <a:spLocks noGrp="1"/>
          </p:cNvSpPr>
          <p:nvPr>
            <p:ph type="sldNum" sz="quarter" idx="33"/>
            <p:custDataLst>
              <p:tags r:id="rId2"/>
            </p:custDataLst>
          </p:nvPr>
        </p:nvSpPr>
        <p:spPr/>
        <p:txBody>
          <a:bodyPr rtlCol="0"/>
          <a:lstStyle/>
          <a:p>
            <a:pPr rtl="0"/>
            <a:fld id="{19B51A1E-902D-48AF-9020-955120F399B6}" type="slidenum">
              <a:rPr lang="fr-FR" smtClean="0"/>
              <a:pPr rtl="0"/>
              <a:t>11</a:t>
            </a:fld>
            <a:endParaRPr lang="fr-FR" dirty="0"/>
          </a:p>
        </p:txBody>
      </p:sp>
      <p:pic>
        <p:nvPicPr>
          <p:cNvPr id="10" name="Image 9" descr="Une image contenant texte&#10;&#10;Description générée automatiquement">
            <a:extLst>
              <a:ext uri="{FF2B5EF4-FFF2-40B4-BE49-F238E27FC236}">
                <a16:creationId xmlns:a16="http://schemas.microsoft.com/office/drawing/2014/main" id="{B771716E-3663-4B48-AC3E-207D5B8CD617}"/>
              </a:ext>
            </a:extLst>
          </p:cNvPr>
          <p:cNvPicPr>
            <a:picLocks noChangeAspect="1"/>
          </p:cNvPicPr>
          <p:nvPr>
            <p:custDataLst>
              <p:tags r:id="rId3"/>
            </p:custDataLst>
          </p:nvPr>
        </p:nvPicPr>
        <p:blipFill>
          <a:blip r:embed="rId9"/>
          <a:stretch>
            <a:fillRect/>
          </a:stretch>
        </p:blipFill>
        <p:spPr>
          <a:xfrm>
            <a:off x="10943304" y="6350502"/>
            <a:ext cx="1248696" cy="499478"/>
          </a:xfrm>
          <a:prstGeom prst="rect">
            <a:avLst/>
          </a:prstGeom>
        </p:spPr>
      </p:pic>
      <p:sp>
        <p:nvSpPr>
          <p:cNvPr id="12" name="ZoneTexte 11">
            <a:extLst>
              <a:ext uri="{FF2B5EF4-FFF2-40B4-BE49-F238E27FC236}">
                <a16:creationId xmlns:a16="http://schemas.microsoft.com/office/drawing/2014/main" id="{43DF6FDB-6379-4A46-A705-155DECAB38E0}"/>
              </a:ext>
            </a:extLst>
          </p:cNvPr>
          <p:cNvSpPr txBox="1"/>
          <p:nvPr>
            <p:custDataLst>
              <p:tags r:id="rId4"/>
            </p:custDataLst>
          </p:nvPr>
        </p:nvSpPr>
        <p:spPr>
          <a:xfrm>
            <a:off x="431800" y="6325734"/>
            <a:ext cx="4823756" cy="253916"/>
          </a:xfrm>
          <a:prstGeom prst="rect">
            <a:avLst/>
          </a:prstGeom>
          <a:noFill/>
        </p:spPr>
        <p:txBody>
          <a:bodyPr wrap="none" rtlCol="0">
            <a:spAutoFit/>
          </a:bodyPr>
          <a:lstStyle/>
          <a:p>
            <a:r>
              <a:rPr lang="fr-CA" sz="1050" b="0" i="0" u="none" strike="noStrike" baseline="0" dirty="0">
                <a:solidFill>
                  <a:schemeClr val="bg2">
                    <a:lumMod val="50000"/>
                  </a:schemeClr>
                </a:solidFill>
              </a:rPr>
              <a:t>SOURCES : </a:t>
            </a:r>
            <a:r>
              <a:rPr lang="fr-CA" sz="1050" b="0" i="1" u="none" strike="noStrike" baseline="0" dirty="0">
                <a:solidFill>
                  <a:schemeClr val="bg2">
                    <a:lumMod val="50000"/>
                  </a:schemeClr>
                </a:solidFill>
              </a:rPr>
              <a:t>Ministère de l’Immigration, de la Francisation et de l’Intégration</a:t>
            </a:r>
            <a:endParaRPr lang="fr-CA" sz="1050" dirty="0">
              <a:solidFill>
                <a:schemeClr val="bg2">
                  <a:lumMod val="50000"/>
                </a:schemeClr>
              </a:solidFill>
            </a:endParaRPr>
          </a:p>
        </p:txBody>
      </p:sp>
      <p:sp>
        <p:nvSpPr>
          <p:cNvPr id="15" name="ZoneTexte 14">
            <a:extLst>
              <a:ext uri="{FF2B5EF4-FFF2-40B4-BE49-F238E27FC236}">
                <a16:creationId xmlns:a16="http://schemas.microsoft.com/office/drawing/2014/main" id="{6938FF60-69CC-4136-B15F-D5EC864C50A1}"/>
              </a:ext>
            </a:extLst>
          </p:cNvPr>
          <p:cNvSpPr txBox="1"/>
          <p:nvPr>
            <p:custDataLst>
              <p:tags r:id="rId5"/>
            </p:custDataLst>
          </p:nvPr>
        </p:nvSpPr>
        <p:spPr>
          <a:xfrm>
            <a:off x="420687" y="1501324"/>
            <a:ext cx="11315438" cy="3043847"/>
          </a:xfrm>
          <a:prstGeom prst="rect">
            <a:avLst/>
          </a:prstGeom>
          <a:noFill/>
        </p:spPr>
        <p:txBody>
          <a:bodyPr wrap="square" rtlCol="0">
            <a:spAutoFit/>
          </a:bodyPr>
          <a:lstStyle/>
          <a:p>
            <a:pPr marL="342900" indent="-342900">
              <a:lnSpc>
                <a:spcPct val="127000"/>
              </a:lnSpc>
              <a:spcBef>
                <a:spcPts val="1000"/>
              </a:spcBef>
              <a:buClr>
                <a:schemeClr val="accent1"/>
              </a:buClr>
              <a:buSzPct val="80000"/>
              <a:buFont typeface="Wingdings 3" charset="2"/>
              <a:buChar char=""/>
            </a:pPr>
            <a:r>
              <a:rPr lang="fr-CA" dirty="0">
                <a:solidFill>
                  <a:schemeClr val="tx1">
                    <a:lumMod val="75000"/>
                    <a:lumOff val="25000"/>
                  </a:schemeClr>
                </a:solidFill>
              </a:rPr>
              <a:t>Le MIFI a accompagné une trentaine d’entreprises du territoire en 2021 pour le recrutement international ou l’intégration de travailleurs étrangers</a:t>
            </a:r>
          </a:p>
          <a:p>
            <a:pPr marL="800100" lvl="1" indent="-342900">
              <a:lnSpc>
                <a:spcPct val="127000"/>
              </a:lnSpc>
              <a:spcBef>
                <a:spcPts val="1000"/>
              </a:spcBef>
              <a:buClr>
                <a:schemeClr val="accent1"/>
              </a:buClr>
              <a:buSzPct val="80000"/>
              <a:buFont typeface="Wingdings 3" charset="2"/>
              <a:buChar char=""/>
            </a:pPr>
            <a:r>
              <a:rPr lang="fr-CA" sz="1600" dirty="0">
                <a:solidFill>
                  <a:schemeClr val="tx1">
                    <a:lumMod val="75000"/>
                    <a:lumOff val="25000"/>
                  </a:schemeClr>
                </a:solidFill>
              </a:rPr>
              <a:t>Entreprises/consultants en recrutement international</a:t>
            </a:r>
          </a:p>
          <a:p>
            <a:pPr marL="800100" lvl="1" indent="-342900">
              <a:lnSpc>
                <a:spcPct val="127000"/>
              </a:lnSpc>
              <a:spcBef>
                <a:spcPts val="1000"/>
              </a:spcBef>
              <a:buClr>
                <a:schemeClr val="accent1"/>
              </a:buClr>
              <a:buSzPct val="80000"/>
              <a:buFont typeface="Wingdings 3" charset="2"/>
              <a:buChar char=""/>
            </a:pPr>
            <a:r>
              <a:rPr lang="fr-CA" sz="1600" dirty="0">
                <a:solidFill>
                  <a:schemeClr val="tx1">
                    <a:lumMod val="75000"/>
                    <a:lumOff val="25000"/>
                  </a:schemeClr>
                </a:solidFill>
              </a:rPr>
              <a:t>Service aux entreprises et Accompagnement Québec - 2019</a:t>
            </a:r>
          </a:p>
          <a:p>
            <a:pPr marL="800100" lvl="1" indent="-342900">
              <a:lnSpc>
                <a:spcPct val="127000"/>
              </a:lnSpc>
              <a:spcBef>
                <a:spcPts val="1000"/>
              </a:spcBef>
              <a:buClr>
                <a:schemeClr val="accent1"/>
              </a:buClr>
              <a:buSzPct val="80000"/>
              <a:buFont typeface="Wingdings 3" charset="2"/>
              <a:buChar char=""/>
            </a:pPr>
            <a:r>
              <a:rPr lang="fr-CA" sz="1600" dirty="0">
                <a:solidFill>
                  <a:schemeClr val="tx1">
                    <a:lumMod val="75000"/>
                    <a:lumOff val="25000"/>
                  </a:schemeClr>
                </a:solidFill>
              </a:rPr>
              <a:t>Plusieurs entreprises ignorent l’existence de ces services</a:t>
            </a:r>
          </a:p>
          <a:p>
            <a:pPr marL="342900" indent="-342900">
              <a:lnSpc>
                <a:spcPct val="127000"/>
              </a:lnSpc>
              <a:spcBef>
                <a:spcPts val="1000"/>
              </a:spcBef>
              <a:buClr>
                <a:schemeClr val="accent1"/>
              </a:buClr>
              <a:buSzPct val="80000"/>
              <a:buFont typeface="Wingdings 3" charset="2"/>
              <a:buChar char=""/>
            </a:pPr>
            <a:r>
              <a:rPr lang="fr-CA" dirty="0">
                <a:solidFill>
                  <a:schemeClr val="tx1">
                    <a:lumMod val="75000"/>
                    <a:lumOff val="25000"/>
                  </a:schemeClr>
                </a:solidFill>
              </a:rPr>
              <a:t>Le MIFI est en contact avec une soixantaine d’entreprises du territoire via différents moyens</a:t>
            </a:r>
          </a:p>
          <a:p>
            <a:pPr marL="342900" indent="-342900">
              <a:lnSpc>
                <a:spcPct val="127000"/>
              </a:lnSpc>
              <a:spcBef>
                <a:spcPts val="1000"/>
              </a:spcBef>
              <a:buClr>
                <a:schemeClr val="accent1"/>
              </a:buClr>
              <a:buSzPct val="80000"/>
              <a:buFont typeface="Wingdings 3" charset="2"/>
              <a:buChar char=""/>
            </a:pPr>
            <a:r>
              <a:rPr lang="fr-CA" dirty="0">
                <a:solidFill>
                  <a:schemeClr val="tx1">
                    <a:lumMod val="75000"/>
                    <a:lumOff val="25000"/>
                  </a:schemeClr>
                </a:solidFill>
              </a:rPr>
              <a:t>En moyenne, 20 entreprises s’inscrivent à chaque atelier portant sur l’immigration offert par la CDE</a:t>
            </a:r>
          </a:p>
        </p:txBody>
      </p:sp>
      <p:sp>
        <p:nvSpPr>
          <p:cNvPr id="16" name="Rectangle 15" descr="Bloc d’accentuation">
            <a:extLst>
              <a:ext uri="{FF2B5EF4-FFF2-40B4-BE49-F238E27FC236}">
                <a16:creationId xmlns:a16="http://schemas.microsoft.com/office/drawing/2014/main" id="{3B030692-CC51-41CD-AB5F-57B47E143BBB}"/>
              </a:ext>
              <a:ext uri="{C183D7F6-B498-43B3-948B-1728B52AA6E4}">
                <adec:decorative xmlns:adec="http://schemas.microsoft.com/office/drawing/2017/decorative" val="1"/>
              </a:ext>
            </a:extLst>
          </p:cNvPr>
          <p:cNvSpPr/>
          <p:nvPr>
            <p:custDataLst>
              <p:tags r:id="rId6"/>
            </p:custDataLst>
          </p:nvPr>
        </p:nvSpPr>
        <p:spPr>
          <a:xfrm>
            <a:off x="420687" y="1146941"/>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Tree>
    <p:extLst>
      <p:ext uri="{BB962C8B-B14F-4D97-AF65-F5344CB8AC3E}">
        <p14:creationId xmlns:p14="http://schemas.microsoft.com/office/powerpoint/2010/main" val="1836468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Espace réservé d’image 22">
            <a:extLst>
              <a:ext uri="{FF2B5EF4-FFF2-40B4-BE49-F238E27FC236}">
                <a16:creationId xmlns:a16="http://schemas.microsoft.com/office/drawing/2014/main" id="{35E3CE9E-B03C-CB4B-A83A-D3265C7A0545}"/>
              </a:ext>
            </a:extLst>
          </p:cNvPr>
          <p:cNvPicPr>
            <a:picLocks noGrp="1" noChangeAspect="1"/>
          </p:cNvPicPr>
          <p:nvPr>
            <p:ph type="pic" sz="quarter" idx="10"/>
            <p:custDataLst>
              <p:tags r:id="rId1"/>
            </p:custDataLst>
          </p:nvPr>
        </p:nvPicPr>
        <p:blipFill>
          <a:blip r:embed="rId9">
            <a:extLst>
              <a:ext uri="{837473B0-CC2E-450A-ABE3-18F120FF3D39}">
                <a1611:picAttrSrcUrl xmlns:a1611="http://schemas.microsoft.com/office/drawing/2016/11/main" r:id="rId10"/>
              </a:ext>
            </a:extLst>
          </a:blip>
          <a:srcRect t="959" b="959"/>
          <a:stretch/>
        </p:blipFill>
        <p:spPr>
          <a:xfrm>
            <a:off x="2411412" y="0"/>
            <a:ext cx="9780588" cy="6371351"/>
          </a:xfrm>
        </p:spPr>
      </p:pic>
      <p:sp>
        <p:nvSpPr>
          <p:cNvPr id="3" name="Titre 2">
            <a:extLst>
              <a:ext uri="{FF2B5EF4-FFF2-40B4-BE49-F238E27FC236}">
                <a16:creationId xmlns:a16="http://schemas.microsoft.com/office/drawing/2014/main" id="{200B3D2B-613A-41BE-987D-E6A1324B456D}"/>
              </a:ext>
            </a:extLst>
          </p:cNvPr>
          <p:cNvSpPr>
            <a:spLocks noGrp="1"/>
          </p:cNvSpPr>
          <p:nvPr>
            <p:ph type="title"/>
            <p:custDataLst>
              <p:tags r:id="rId2"/>
            </p:custDataLst>
          </p:nvPr>
        </p:nvSpPr>
        <p:spPr>
          <a:xfrm>
            <a:off x="-1700" y="2156226"/>
            <a:ext cx="4903599" cy="1958400"/>
          </a:xfrm>
        </p:spPr>
        <p:txBody>
          <a:bodyPr rtlCol="0">
            <a:normAutofit fontScale="90000"/>
          </a:bodyPr>
          <a:lstStyle/>
          <a:p>
            <a:pPr rtl="0"/>
            <a:r>
              <a:rPr lang="fr-FR" sz="5400" dirty="0"/>
              <a:t>Ressortissants ukrainiens</a:t>
            </a:r>
          </a:p>
        </p:txBody>
      </p:sp>
      <p:sp>
        <p:nvSpPr>
          <p:cNvPr id="10" name="Espace réservé du texte 9">
            <a:extLst>
              <a:ext uri="{FF2B5EF4-FFF2-40B4-BE49-F238E27FC236}">
                <a16:creationId xmlns:a16="http://schemas.microsoft.com/office/drawing/2014/main" id="{2972F17A-D965-40B9-8ABB-C634072DBCC0}"/>
              </a:ext>
            </a:extLst>
          </p:cNvPr>
          <p:cNvSpPr>
            <a:spLocks noGrp="1"/>
          </p:cNvSpPr>
          <p:nvPr>
            <p:ph type="body" sz="quarter" idx="13"/>
            <p:custDataLst>
              <p:tags r:id="rId3"/>
            </p:custDataLst>
          </p:nvPr>
        </p:nvSpPr>
        <p:spPr>
          <a:xfrm>
            <a:off x="0" y="4110760"/>
            <a:ext cx="4902200" cy="1100565"/>
          </a:xfrm>
        </p:spPr>
        <p:txBody>
          <a:bodyPr rtlCol="0">
            <a:normAutofit/>
          </a:bodyPr>
          <a:lstStyle/>
          <a:p>
            <a:pPr lvl="0">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Où en sommes-nous?</a:t>
            </a:r>
          </a:p>
          <a:p>
            <a:pPr rtl="0"/>
            <a:endParaRPr lang="fr-FR" dirty="0"/>
          </a:p>
        </p:txBody>
      </p:sp>
      <p:sp>
        <p:nvSpPr>
          <p:cNvPr id="5" name="Espace réservé du numéro de diapositive 4">
            <a:extLst>
              <a:ext uri="{FF2B5EF4-FFF2-40B4-BE49-F238E27FC236}">
                <a16:creationId xmlns:a16="http://schemas.microsoft.com/office/drawing/2014/main" id="{F6964141-6F81-4947-A236-746D94ED3F6F}"/>
              </a:ext>
            </a:extLst>
          </p:cNvPr>
          <p:cNvSpPr>
            <a:spLocks noGrp="1"/>
          </p:cNvSpPr>
          <p:nvPr>
            <p:ph type="sldNum" sz="quarter" idx="12"/>
            <p:custDataLst>
              <p:tags r:id="rId4"/>
            </p:custDataLst>
          </p:nvPr>
        </p:nvSpPr>
        <p:spPr/>
        <p:txBody>
          <a:bodyPr rtlCol="0"/>
          <a:lstStyle/>
          <a:p>
            <a:pPr rtl="0"/>
            <a:fld id="{19B51A1E-902D-48AF-9020-955120F399B6}" type="slidenum">
              <a:rPr lang="fr-FR" smtClean="0"/>
              <a:pPr rtl="0"/>
              <a:t>12</a:t>
            </a:fld>
            <a:endParaRPr lang="fr-FR"/>
          </a:p>
        </p:txBody>
      </p:sp>
      <p:pic>
        <p:nvPicPr>
          <p:cNvPr id="6" name="Image 5" descr="Une image contenant texte&#10;&#10;Description générée automatiquement">
            <a:extLst>
              <a:ext uri="{FF2B5EF4-FFF2-40B4-BE49-F238E27FC236}">
                <a16:creationId xmlns:a16="http://schemas.microsoft.com/office/drawing/2014/main" id="{CF931AAA-6AF3-438D-831F-D184CD8208FB}"/>
              </a:ext>
            </a:extLst>
          </p:cNvPr>
          <p:cNvPicPr>
            <a:picLocks noChangeAspect="1"/>
          </p:cNvPicPr>
          <p:nvPr>
            <p:custDataLst>
              <p:tags r:id="rId5"/>
            </p:custDataLst>
          </p:nvPr>
        </p:nvPicPr>
        <p:blipFill rotWithShape="1">
          <a:blip r:embed="rId11"/>
          <a:srcRect t="4174"/>
          <a:stretch/>
        </p:blipFill>
        <p:spPr>
          <a:xfrm>
            <a:off x="10943304" y="6371350"/>
            <a:ext cx="1248696" cy="478629"/>
          </a:xfrm>
          <a:prstGeom prst="rect">
            <a:avLst/>
          </a:prstGeom>
        </p:spPr>
      </p:pic>
      <p:sp>
        <p:nvSpPr>
          <p:cNvPr id="7" name="Rectangle 6" descr="Bloc d’accentuation">
            <a:extLst>
              <a:ext uri="{FF2B5EF4-FFF2-40B4-BE49-F238E27FC236}">
                <a16:creationId xmlns:a16="http://schemas.microsoft.com/office/drawing/2014/main" id="{F46A07C6-3D57-48B4-BC0F-F451450FDF19}"/>
              </a:ext>
              <a:ext uri="{C183D7F6-B498-43B3-948B-1728B52AA6E4}">
                <adec:decorative xmlns:adec="http://schemas.microsoft.com/office/drawing/2017/decorative" val="1"/>
              </a:ext>
            </a:extLst>
          </p:cNvPr>
          <p:cNvSpPr/>
          <p:nvPr>
            <p:custDataLst>
              <p:tags r:id="rId6"/>
            </p:custDataLst>
          </p:nvPr>
        </p:nvSpPr>
        <p:spPr>
          <a:xfrm>
            <a:off x="-2001" y="2041402"/>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Tree>
    <p:extLst>
      <p:ext uri="{BB962C8B-B14F-4D97-AF65-F5344CB8AC3E}">
        <p14:creationId xmlns:p14="http://schemas.microsoft.com/office/powerpoint/2010/main" val="3519398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04E83-A4F0-49C5-BB01-F5773509A2B3}"/>
              </a:ext>
            </a:extLst>
          </p:cNvPr>
          <p:cNvSpPr>
            <a:spLocks noGrp="1"/>
          </p:cNvSpPr>
          <p:nvPr>
            <p:ph type="title"/>
            <p:custDataLst>
              <p:tags r:id="rId1"/>
            </p:custDataLst>
          </p:nvPr>
        </p:nvSpPr>
        <p:spPr/>
        <p:txBody>
          <a:bodyPr rtlCol="0">
            <a:normAutofit fontScale="90000"/>
          </a:bodyPr>
          <a:lstStyle/>
          <a:p>
            <a:pPr rtl="0"/>
            <a:r>
              <a:rPr lang="fr-FR" dirty="0"/>
              <a:t>Ressortissants ukrainiens</a:t>
            </a:r>
          </a:p>
        </p:txBody>
      </p:sp>
      <p:sp>
        <p:nvSpPr>
          <p:cNvPr id="5" name="Espace réservé du contenu 4">
            <a:extLst>
              <a:ext uri="{FF2B5EF4-FFF2-40B4-BE49-F238E27FC236}">
                <a16:creationId xmlns:a16="http://schemas.microsoft.com/office/drawing/2014/main" id="{CEEB3BAE-C0B2-447C-B8BE-96C6BD84D658}"/>
              </a:ext>
            </a:extLst>
          </p:cNvPr>
          <p:cNvSpPr>
            <a:spLocks noGrp="1"/>
          </p:cNvSpPr>
          <p:nvPr>
            <p:ph sz="half" idx="2"/>
            <p:custDataLst>
              <p:tags r:id="rId2"/>
            </p:custDataLst>
          </p:nvPr>
        </p:nvSpPr>
        <p:spPr>
          <a:xfrm>
            <a:off x="431800" y="1679948"/>
            <a:ext cx="10511504" cy="2194694"/>
          </a:xfrm>
        </p:spPr>
        <p:txBody>
          <a:bodyPr rtlCol="0">
            <a:noAutofit/>
          </a:bodyPr>
          <a:lstStyle/>
          <a:p>
            <a:pPr lvl="0">
              <a:lnSpc>
                <a:spcPct val="127000"/>
              </a:lnSpc>
            </a:pPr>
            <a:r>
              <a:rPr lang="fr-CA" dirty="0"/>
              <a:t>Il y a un organisme d’accueil mandaté par le ministère de l’Immigration à l’aéroport</a:t>
            </a:r>
          </a:p>
          <a:p>
            <a:pPr lvl="0">
              <a:lnSpc>
                <a:spcPct val="127000"/>
              </a:lnSpc>
            </a:pPr>
            <a:r>
              <a:rPr lang="fr-CA" dirty="0"/>
              <a:t>Page web du MIFI qui est mise à jour régulièrement en fonction des nouveaux services offerts</a:t>
            </a:r>
          </a:p>
          <a:p>
            <a:pPr lvl="0">
              <a:lnSpc>
                <a:spcPct val="127000"/>
              </a:lnSpc>
            </a:pPr>
            <a:r>
              <a:rPr lang="fr-CA" dirty="0"/>
              <a:t>Statut de visiteur en attendant d’obtenir un permis de travail</a:t>
            </a:r>
          </a:p>
          <a:p>
            <a:pPr lvl="0">
              <a:lnSpc>
                <a:spcPct val="127000"/>
              </a:lnSpc>
            </a:pPr>
            <a:r>
              <a:rPr lang="fr-CA" dirty="0"/>
              <a:t>Environ 22 personnes sont arrivées dans la grande région des Laurentides </a:t>
            </a:r>
            <a:br>
              <a:rPr lang="fr-CA" dirty="0"/>
            </a:br>
            <a:r>
              <a:rPr lang="fr-CA" dirty="0"/>
              <a:t>(Sainte-Adèle, Saint-Jérôme, Saint-Lin–Laurentides, etc.)</a:t>
            </a:r>
          </a:p>
          <a:p>
            <a:pPr lvl="0">
              <a:lnSpc>
                <a:spcPct val="127000"/>
              </a:lnSpc>
            </a:pPr>
            <a:r>
              <a:rPr lang="fr-CA" dirty="0"/>
              <a:t>Pour le moment, nous voyons surtout des réunifications familiales</a:t>
            </a:r>
          </a:p>
          <a:p>
            <a:pPr lvl="0">
              <a:lnSpc>
                <a:spcPct val="127000"/>
              </a:lnSpc>
            </a:pPr>
            <a:r>
              <a:rPr lang="fr-CA" dirty="0"/>
              <a:t>Droit à la francisation</a:t>
            </a:r>
          </a:p>
          <a:p>
            <a:pPr lvl="0">
              <a:lnSpc>
                <a:spcPct val="127000"/>
              </a:lnSpc>
            </a:pPr>
            <a:r>
              <a:rPr lang="fr-CA" dirty="0"/>
              <a:t>Il y a plus de 300 offres d’emploi de la part des employeurs sur le territoire des Laurentides</a:t>
            </a:r>
          </a:p>
          <a:p>
            <a:pPr lvl="0">
              <a:lnSpc>
                <a:spcPct val="127000"/>
              </a:lnSpc>
            </a:pPr>
            <a:endParaRPr lang="fr-CA" sz="1600" dirty="0"/>
          </a:p>
        </p:txBody>
      </p:sp>
      <p:sp>
        <p:nvSpPr>
          <p:cNvPr id="8" name="Espace réservé du numéro de diapositive 7">
            <a:extLst>
              <a:ext uri="{FF2B5EF4-FFF2-40B4-BE49-F238E27FC236}">
                <a16:creationId xmlns:a16="http://schemas.microsoft.com/office/drawing/2014/main" id="{E6AC9832-FB01-464A-9824-61887B77997E}"/>
              </a:ext>
            </a:extLst>
          </p:cNvPr>
          <p:cNvSpPr>
            <a:spLocks noGrp="1"/>
          </p:cNvSpPr>
          <p:nvPr>
            <p:ph type="sldNum" sz="quarter" idx="33"/>
            <p:custDataLst>
              <p:tags r:id="rId3"/>
            </p:custDataLst>
          </p:nvPr>
        </p:nvSpPr>
        <p:spPr/>
        <p:txBody>
          <a:bodyPr rtlCol="0"/>
          <a:lstStyle/>
          <a:p>
            <a:pPr rtl="0"/>
            <a:fld id="{19B51A1E-902D-48AF-9020-955120F399B6}" type="slidenum">
              <a:rPr lang="fr-FR" smtClean="0"/>
              <a:pPr rtl="0"/>
              <a:t>13</a:t>
            </a:fld>
            <a:endParaRPr lang="fr-FR"/>
          </a:p>
        </p:txBody>
      </p:sp>
      <p:pic>
        <p:nvPicPr>
          <p:cNvPr id="14" name="Image 13" descr="Une image contenant texte&#10;&#10;Description générée automatiquement">
            <a:extLst>
              <a:ext uri="{FF2B5EF4-FFF2-40B4-BE49-F238E27FC236}">
                <a16:creationId xmlns:a16="http://schemas.microsoft.com/office/drawing/2014/main" id="{380D7D19-D043-4998-8E62-155618526AC7}"/>
              </a:ext>
            </a:extLst>
          </p:cNvPr>
          <p:cNvPicPr>
            <a:picLocks noChangeAspect="1"/>
          </p:cNvPicPr>
          <p:nvPr>
            <p:custDataLst>
              <p:tags r:id="rId4"/>
            </p:custDataLst>
          </p:nvPr>
        </p:nvPicPr>
        <p:blipFill>
          <a:blip r:embed="rId8"/>
          <a:stretch>
            <a:fillRect/>
          </a:stretch>
        </p:blipFill>
        <p:spPr>
          <a:xfrm>
            <a:off x="10943304" y="6350502"/>
            <a:ext cx="1248696" cy="499478"/>
          </a:xfrm>
          <a:prstGeom prst="rect">
            <a:avLst/>
          </a:prstGeom>
        </p:spPr>
      </p:pic>
      <p:sp>
        <p:nvSpPr>
          <p:cNvPr id="15" name="Rectangle 14" descr="Bloc d’accentuation">
            <a:extLst>
              <a:ext uri="{FF2B5EF4-FFF2-40B4-BE49-F238E27FC236}">
                <a16:creationId xmlns:a16="http://schemas.microsoft.com/office/drawing/2014/main" id="{BB5D672E-7707-467C-8F75-301AC3ED512D}"/>
              </a:ext>
              <a:ext uri="{C183D7F6-B498-43B3-948B-1728B52AA6E4}">
                <adec:decorative xmlns:adec="http://schemas.microsoft.com/office/drawing/2017/decorative" val="1"/>
              </a:ext>
            </a:extLst>
          </p:cNvPr>
          <p:cNvSpPr/>
          <p:nvPr>
            <p:custDataLst>
              <p:tags r:id="rId5"/>
            </p:custDataLst>
          </p:nvPr>
        </p:nvSpPr>
        <p:spPr>
          <a:xfrm>
            <a:off x="431800" y="1211460"/>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Tree>
    <p:extLst>
      <p:ext uri="{BB962C8B-B14F-4D97-AF65-F5344CB8AC3E}">
        <p14:creationId xmlns:p14="http://schemas.microsoft.com/office/powerpoint/2010/main" val="2179680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Espace réservé d’image 22">
            <a:extLst>
              <a:ext uri="{FF2B5EF4-FFF2-40B4-BE49-F238E27FC236}">
                <a16:creationId xmlns:a16="http://schemas.microsoft.com/office/drawing/2014/main" id="{35E3CE9E-B03C-CB4B-A83A-D3265C7A0545}"/>
              </a:ext>
            </a:extLst>
          </p:cNvPr>
          <p:cNvPicPr>
            <a:picLocks noGrp="1" noChangeAspect="1"/>
          </p:cNvPicPr>
          <p:nvPr>
            <p:ph type="pic" sz="quarter" idx="10"/>
            <p:custDataLst>
              <p:tags r:id="rId1"/>
            </p:custDataLst>
          </p:nvPr>
        </p:nvPicPr>
        <p:blipFill>
          <a:blip r:embed="rId9"/>
          <a:srcRect t="4382" b="4382"/>
          <a:stretch/>
        </p:blipFill>
        <p:spPr>
          <a:xfrm>
            <a:off x="2411412" y="0"/>
            <a:ext cx="9780588" cy="6371351"/>
          </a:xfrm>
        </p:spPr>
      </p:pic>
      <p:sp>
        <p:nvSpPr>
          <p:cNvPr id="3" name="Titre 2">
            <a:extLst>
              <a:ext uri="{FF2B5EF4-FFF2-40B4-BE49-F238E27FC236}">
                <a16:creationId xmlns:a16="http://schemas.microsoft.com/office/drawing/2014/main" id="{200B3D2B-613A-41BE-987D-E6A1324B456D}"/>
              </a:ext>
            </a:extLst>
          </p:cNvPr>
          <p:cNvSpPr>
            <a:spLocks noGrp="1"/>
          </p:cNvSpPr>
          <p:nvPr>
            <p:ph type="title"/>
            <p:custDataLst>
              <p:tags r:id="rId2"/>
            </p:custDataLst>
          </p:nvPr>
        </p:nvSpPr>
        <p:spPr>
          <a:xfrm>
            <a:off x="-1700" y="2156226"/>
            <a:ext cx="4903599" cy="1958400"/>
          </a:xfrm>
        </p:spPr>
        <p:txBody>
          <a:bodyPr rtlCol="0">
            <a:normAutofit fontScale="90000"/>
          </a:bodyPr>
          <a:lstStyle/>
          <a:p>
            <a:pPr rtl="0"/>
            <a:r>
              <a:rPr lang="fr-FR" sz="5400" dirty="0"/>
              <a:t>Les réalités du terrain</a:t>
            </a:r>
          </a:p>
        </p:txBody>
      </p:sp>
      <p:sp>
        <p:nvSpPr>
          <p:cNvPr id="10" name="Espace réservé du texte 9">
            <a:extLst>
              <a:ext uri="{FF2B5EF4-FFF2-40B4-BE49-F238E27FC236}">
                <a16:creationId xmlns:a16="http://schemas.microsoft.com/office/drawing/2014/main" id="{2972F17A-D965-40B9-8ABB-C634072DBCC0}"/>
              </a:ext>
            </a:extLst>
          </p:cNvPr>
          <p:cNvSpPr>
            <a:spLocks noGrp="1"/>
          </p:cNvSpPr>
          <p:nvPr>
            <p:ph type="body" sz="quarter" idx="13"/>
            <p:custDataLst>
              <p:tags r:id="rId3"/>
            </p:custDataLst>
          </p:nvPr>
        </p:nvSpPr>
        <p:spPr>
          <a:xfrm>
            <a:off x="0" y="4110760"/>
            <a:ext cx="4902200" cy="1100565"/>
          </a:xfrm>
        </p:spPr>
        <p:txBody>
          <a:bodyPr rtlCol="0">
            <a:normAutofit/>
          </a:bodyPr>
          <a:lstStyle/>
          <a:p>
            <a:pPr rtl="0"/>
            <a:r>
              <a:rPr lang="fr-FR" dirty="0"/>
              <a:t>Sur le territoire et pour les entreprises</a:t>
            </a:r>
          </a:p>
        </p:txBody>
      </p:sp>
      <p:sp>
        <p:nvSpPr>
          <p:cNvPr id="5" name="Espace réservé du numéro de diapositive 4">
            <a:extLst>
              <a:ext uri="{FF2B5EF4-FFF2-40B4-BE49-F238E27FC236}">
                <a16:creationId xmlns:a16="http://schemas.microsoft.com/office/drawing/2014/main" id="{F6964141-6F81-4947-A236-746D94ED3F6F}"/>
              </a:ext>
            </a:extLst>
          </p:cNvPr>
          <p:cNvSpPr>
            <a:spLocks noGrp="1"/>
          </p:cNvSpPr>
          <p:nvPr>
            <p:ph type="sldNum" sz="quarter" idx="12"/>
            <p:custDataLst>
              <p:tags r:id="rId4"/>
            </p:custDataLst>
          </p:nvPr>
        </p:nvSpPr>
        <p:spPr/>
        <p:txBody>
          <a:bodyPr rtlCol="0"/>
          <a:lstStyle/>
          <a:p>
            <a:pPr rtl="0"/>
            <a:fld id="{19B51A1E-902D-48AF-9020-955120F399B6}" type="slidenum">
              <a:rPr lang="fr-FR" smtClean="0"/>
              <a:pPr rtl="0"/>
              <a:t>14</a:t>
            </a:fld>
            <a:endParaRPr lang="fr-FR"/>
          </a:p>
        </p:txBody>
      </p:sp>
      <p:pic>
        <p:nvPicPr>
          <p:cNvPr id="6" name="Image 5" descr="Une image contenant texte&#10;&#10;Description générée automatiquement">
            <a:extLst>
              <a:ext uri="{FF2B5EF4-FFF2-40B4-BE49-F238E27FC236}">
                <a16:creationId xmlns:a16="http://schemas.microsoft.com/office/drawing/2014/main" id="{CF931AAA-6AF3-438D-831F-D184CD8208FB}"/>
              </a:ext>
            </a:extLst>
          </p:cNvPr>
          <p:cNvPicPr>
            <a:picLocks noChangeAspect="1"/>
          </p:cNvPicPr>
          <p:nvPr>
            <p:custDataLst>
              <p:tags r:id="rId5"/>
            </p:custDataLst>
          </p:nvPr>
        </p:nvPicPr>
        <p:blipFill>
          <a:blip r:embed="rId10"/>
          <a:stretch>
            <a:fillRect/>
          </a:stretch>
        </p:blipFill>
        <p:spPr>
          <a:xfrm>
            <a:off x="10943304" y="6350502"/>
            <a:ext cx="1248696" cy="499478"/>
          </a:xfrm>
          <a:prstGeom prst="rect">
            <a:avLst/>
          </a:prstGeom>
        </p:spPr>
      </p:pic>
      <p:sp>
        <p:nvSpPr>
          <p:cNvPr id="7" name="Rectangle 6" descr="Bloc d’accentuation">
            <a:extLst>
              <a:ext uri="{FF2B5EF4-FFF2-40B4-BE49-F238E27FC236}">
                <a16:creationId xmlns:a16="http://schemas.microsoft.com/office/drawing/2014/main" id="{F46A07C6-3D57-48B4-BC0F-F451450FDF19}"/>
              </a:ext>
              <a:ext uri="{C183D7F6-B498-43B3-948B-1728B52AA6E4}">
                <adec:decorative xmlns:adec="http://schemas.microsoft.com/office/drawing/2017/decorative" val="1"/>
              </a:ext>
            </a:extLst>
          </p:cNvPr>
          <p:cNvSpPr/>
          <p:nvPr>
            <p:custDataLst>
              <p:tags r:id="rId6"/>
            </p:custDataLst>
          </p:nvPr>
        </p:nvSpPr>
        <p:spPr>
          <a:xfrm>
            <a:off x="-2001" y="2041402"/>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Tree>
    <p:extLst>
      <p:ext uri="{BB962C8B-B14F-4D97-AF65-F5344CB8AC3E}">
        <p14:creationId xmlns:p14="http://schemas.microsoft.com/office/powerpoint/2010/main" val="94975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04E83-A4F0-49C5-BB01-F5773509A2B3}"/>
              </a:ext>
            </a:extLst>
          </p:cNvPr>
          <p:cNvSpPr>
            <a:spLocks noGrp="1"/>
          </p:cNvSpPr>
          <p:nvPr>
            <p:ph type="title"/>
            <p:custDataLst>
              <p:tags r:id="rId1"/>
            </p:custDataLst>
          </p:nvPr>
        </p:nvSpPr>
        <p:spPr/>
        <p:txBody>
          <a:bodyPr rtlCol="0">
            <a:normAutofit fontScale="90000"/>
          </a:bodyPr>
          <a:lstStyle/>
          <a:p>
            <a:pPr rtl="0"/>
            <a:r>
              <a:rPr lang="fr-FR" dirty="0"/>
              <a:t>Réalité sur notre territoire</a:t>
            </a:r>
          </a:p>
        </p:txBody>
      </p:sp>
      <p:sp>
        <p:nvSpPr>
          <p:cNvPr id="5" name="Espace réservé du contenu 4">
            <a:extLst>
              <a:ext uri="{FF2B5EF4-FFF2-40B4-BE49-F238E27FC236}">
                <a16:creationId xmlns:a16="http://schemas.microsoft.com/office/drawing/2014/main" id="{CEEB3BAE-C0B2-447C-B8BE-96C6BD84D658}"/>
              </a:ext>
            </a:extLst>
          </p:cNvPr>
          <p:cNvSpPr>
            <a:spLocks noGrp="1"/>
          </p:cNvSpPr>
          <p:nvPr>
            <p:ph sz="half" idx="2"/>
            <p:custDataLst>
              <p:tags r:id="rId2"/>
            </p:custDataLst>
          </p:nvPr>
        </p:nvSpPr>
        <p:spPr>
          <a:xfrm>
            <a:off x="431800" y="1689640"/>
            <a:ext cx="10511504" cy="2194694"/>
          </a:xfrm>
        </p:spPr>
        <p:txBody>
          <a:bodyPr rtlCol="0">
            <a:noAutofit/>
          </a:bodyPr>
          <a:lstStyle/>
          <a:p>
            <a:pPr lvl="0">
              <a:lnSpc>
                <a:spcPct val="127000"/>
              </a:lnSpc>
            </a:pPr>
            <a:r>
              <a:rPr lang="fr-CA" dirty="0"/>
              <a:t>Nous connaissons la réalité de la pénurie de main-d’œuvre, ainsi que ceux du logement et des places en CPE.</a:t>
            </a:r>
          </a:p>
          <a:p>
            <a:pPr lvl="0">
              <a:lnSpc>
                <a:spcPct val="127000"/>
              </a:lnSpc>
            </a:pPr>
            <a:r>
              <a:rPr lang="fr-CA" dirty="0"/>
              <a:t>Comment faire pour que les travailleurs immigrants arrivent ici, plutôt que de rester à Montréal?</a:t>
            </a:r>
          </a:p>
          <a:p>
            <a:pPr lvl="1">
              <a:lnSpc>
                <a:spcPct val="127000"/>
              </a:lnSpc>
            </a:pPr>
            <a:r>
              <a:rPr lang="fr-CA" dirty="0">
                <a:hlinkClick r:id="rId10"/>
              </a:rPr>
              <a:t>Plan d’action ministériel sur la régionalisation de l’immigration</a:t>
            </a:r>
            <a:endParaRPr lang="fr-CA" dirty="0"/>
          </a:p>
        </p:txBody>
      </p:sp>
      <p:sp>
        <p:nvSpPr>
          <p:cNvPr id="8" name="Espace réservé du numéro de diapositive 7">
            <a:extLst>
              <a:ext uri="{FF2B5EF4-FFF2-40B4-BE49-F238E27FC236}">
                <a16:creationId xmlns:a16="http://schemas.microsoft.com/office/drawing/2014/main" id="{E6AC9832-FB01-464A-9824-61887B77997E}"/>
              </a:ext>
            </a:extLst>
          </p:cNvPr>
          <p:cNvSpPr>
            <a:spLocks noGrp="1"/>
          </p:cNvSpPr>
          <p:nvPr>
            <p:ph type="sldNum" sz="quarter" idx="33"/>
            <p:custDataLst>
              <p:tags r:id="rId3"/>
            </p:custDataLst>
          </p:nvPr>
        </p:nvSpPr>
        <p:spPr/>
        <p:txBody>
          <a:bodyPr rtlCol="0"/>
          <a:lstStyle/>
          <a:p>
            <a:pPr rtl="0"/>
            <a:fld id="{19B51A1E-902D-48AF-9020-955120F399B6}" type="slidenum">
              <a:rPr lang="fr-FR" smtClean="0"/>
              <a:pPr rtl="0"/>
              <a:t>15</a:t>
            </a:fld>
            <a:endParaRPr lang="fr-FR"/>
          </a:p>
        </p:txBody>
      </p:sp>
      <p:pic>
        <p:nvPicPr>
          <p:cNvPr id="14" name="Image 13" descr="Une image contenant texte&#10;&#10;Description générée automatiquement">
            <a:extLst>
              <a:ext uri="{FF2B5EF4-FFF2-40B4-BE49-F238E27FC236}">
                <a16:creationId xmlns:a16="http://schemas.microsoft.com/office/drawing/2014/main" id="{380D7D19-D043-4998-8E62-155618526AC7}"/>
              </a:ext>
            </a:extLst>
          </p:cNvPr>
          <p:cNvPicPr>
            <a:picLocks noChangeAspect="1"/>
          </p:cNvPicPr>
          <p:nvPr>
            <p:custDataLst>
              <p:tags r:id="rId4"/>
            </p:custDataLst>
          </p:nvPr>
        </p:nvPicPr>
        <p:blipFill>
          <a:blip r:embed="rId11"/>
          <a:stretch>
            <a:fillRect/>
          </a:stretch>
        </p:blipFill>
        <p:spPr>
          <a:xfrm>
            <a:off x="10943304" y="6350502"/>
            <a:ext cx="1248696" cy="499478"/>
          </a:xfrm>
          <a:prstGeom prst="rect">
            <a:avLst/>
          </a:prstGeom>
        </p:spPr>
      </p:pic>
      <p:sp>
        <p:nvSpPr>
          <p:cNvPr id="9" name="Rectangle 8" descr="Bloc d’accentuation">
            <a:extLst>
              <a:ext uri="{FF2B5EF4-FFF2-40B4-BE49-F238E27FC236}">
                <a16:creationId xmlns:a16="http://schemas.microsoft.com/office/drawing/2014/main" id="{7E0F3A27-CC56-4947-B3DF-C95C00BE089F}"/>
              </a:ext>
              <a:ext uri="{C183D7F6-B498-43B3-948B-1728B52AA6E4}">
                <adec:decorative xmlns:adec="http://schemas.microsoft.com/office/drawing/2017/decorative" val="1"/>
              </a:ext>
            </a:extLst>
          </p:cNvPr>
          <p:cNvSpPr/>
          <p:nvPr>
            <p:custDataLst>
              <p:tags r:id="rId5"/>
            </p:custDataLst>
          </p:nvPr>
        </p:nvSpPr>
        <p:spPr>
          <a:xfrm>
            <a:off x="431800" y="1219408"/>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dirty="0"/>
          </a:p>
        </p:txBody>
      </p:sp>
      <p:sp>
        <p:nvSpPr>
          <p:cNvPr id="4" name="ZoneTexte 3">
            <a:extLst>
              <a:ext uri="{FF2B5EF4-FFF2-40B4-BE49-F238E27FC236}">
                <a16:creationId xmlns:a16="http://schemas.microsoft.com/office/drawing/2014/main" id="{845403B4-08D5-410E-8BF7-915AA2F806D1}"/>
              </a:ext>
            </a:extLst>
          </p:cNvPr>
          <p:cNvSpPr txBox="1"/>
          <p:nvPr>
            <p:custDataLst>
              <p:tags r:id="rId6"/>
            </p:custDataLst>
          </p:nvPr>
        </p:nvSpPr>
        <p:spPr>
          <a:xfrm>
            <a:off x="1747798" y="3884266"/>
            <a:ext cx="8865704" cy="1754326"/>
          </a:xfrm>
          <a:prstGeom prst="rect">
            <a:avLst/>
          </a:prstGeom>
          <a:noFill/>
        </p:spPr>
        <p:txBody>
          <a:bodyPr wrap="square" rtlCol="0">
            <a:spAutoFit/>
          </a:bodyPr>
          <a:lstStyle/>
          <a:p>
            <a:pPr algn="ctr"/>
            <a:r>
              <a:rPr lang="fr-CA" i="1" dirty="0">
                <a:solidFill>
                  <a:schemeClr val="accent2"/>
                </a:solidFill>
              </a:rPr>
              <a:t>«</a:t>
            </a:r>
            <a:r>
              <a:rPr lang="fr-CA" b="0" i="1" dirty="0">
                <a:solidFill>
                  <a:schemeClr val="accent2"/>
                </a:solidFill>
                <a:effectLst/>
                <a:latin typeface="Radio-Canada"/>
              </a:rPr>
              <a:t>la migration internationale est le principal moteur de la croissance au Québec dans tous les scénarios et compense un accroissement naturel négatif ou en baisse au cours de la projection (du fait du vieillissement de la population) ainsi que des pertes au chapitre de la migration interprovinciale dans tous les scénarios»</a:t>
            </a:r>
          </a:p>
          <a:p>
            <a:pPr algn="ctr"/>
            <a:endParaRPr lang="fr-CA" b="0" i="1" dirty="0">
              <a:solidFill>
                <a:schemeClr val="tx1">
                  <a:lumMod val="75000"/>
                  <a:lumOff val="25000"/>
                </a:schemeClr>
              </a:solidFill>
              <a:effectLst/>
              <a:latin typeface="Radio-Canada"/>
            </a:endParaRPr>
          </a:p>
          <a:p>
            <a:pPr algn="ctr"/>
            <a:r>
              <a:rPr lang="fr-CA" dirty="0">
                <a:solidFill>
                  <a:schemeClr val="tx1">
                    <a:lumMod val="75000"/>
                    <a:lumOff val="25000"/>
                  </a:schemeClr>
                </a:solidFill>
                <a:latin typeface="Radio-Canada"/>
              </a:rPr>
              <a:t>Statistique Canada</a:t>
            </a:r>
            <a:endParaRPr lang="fr-CA" dirty="0">
              <a:solidFill>
                <a:schemeClr val="tx1">
                  <a:lumMod val="75000"/>
                  <a:lumOff val="25000"/>
                </a:schemeClr>
              </a:solidFill>
            </a:endParaRPr>
          </a:p>
        </p:txBody>
      </p:sp>
      <p:sp>
        <p:nvSpPr>
          <p:cNvPr id="11" name="ZoneTexte 10">
            <a:extLst>
              <a:ext uri="{FF2B5EF4-FFF2-40B4-BE49-F238E27FC236}">
                <a16:creationId xmlns:a16="http://schemas.microsoft.com/office/drawing/2014/main" id="{35156A1B-51EE-4899-BE42-813AA3B8B6B7}"/>
              </a:ext>
            </a:extLst>
          </p:cNvPr>
          <p:cNvSpPr txBox="1"/>
          <p:nvPr>
            <p:custDataLst>
              <p:tags r:id="rId7"/>
            </p:custDataLst>
          </p:nvPr>
        </p:nvSpPr>
        <p:spPr>
          <a:xfrm>
            <a:off x="431800" y="6325734"/>
            <a:ext cx="7101624" cy="253916"/>
          </a:xfrm>
          <a:prstGeom prst="rect">
            <a:avLst/>
          </a:prstGeom>
          <a:noFill/>
        </p:spPr>
        <p:txBody>
          <a:bodyPr wrap="none" rtlCol="0">
            <a:spAutoFit/>
          </a:bodyPr>
          <a:lstStyle/>
          <a:p>
            <a:r>
              <a:rPr lang="fr-CA" sz="1050" b="0" i="0" u="none" strike="noStrike" baseline="0" dirty="0">
                <a:solidFill>
                  <a:schemeClr val="bg2">
                    <a:lumMod val="50000"/>
                  </a:schemeClr>
                </a:solidFill>
              </a:rPr>
              <a:t>SOURCES : </a:t>
            </a:r>
            <a:r>
              <a:rPr lang="fr-CA" sz="1050" b="0" i="1" u="none" strike="noStrike" baseline="0" dirty="0">
                <a:solidFill>
                  <a:schemeClr val="bg2">
                    <a:lumMod val="50000"/>
                  </a:schemeClr>
                </a:solidFill>
              </a:rPr>
              <a:t>Vieillissement et pénurie de main-d’œuvre : la solution de l’immigration, Radio-Canada, 30 avril 2022</a:t>
            </a:r>
            <a:endParaRPr lang="fr-CA" sz="1050" dirty="0">
              <a:solidFill>
                <a:schemeClr val="bg2">
                  <a:lumMod val="50000"/>
                </a:schemeClr>
              </a:solidFill>
            </a:endParaRPr>
          </a:p>
        </p:txBody>
      </p:sp>
    </p:spTree>
    <p:extLst>
      <p:ext uri="{BB962C8B-B14F-4D97-AF65-F5344CB8AC3E}">
        <p14:creationId xmlns:p14="http://schemas.microsoft.com/office/powerpoint/2010/main" val="828651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04E83-A4F0-49C5-BB01-F5773509A2B3}"/>
              </a:ext>
            </a:extLst>
          </p:cNvPr>
          <p:cNvSpPr>
            <a:spLocks noGrp="1"/>
          </p:cNvSpPr>
          <p:nvPr>
            <p:ph type="title"/>
            <p:custDataLst>
              <p:tags r:id="rId1"/>
            </p:custDataLst>
          </p:nvPr>
        </p:nvSpPr>
        <p:spPr/>
        <p:txBody>
          <a:bodyPr rtlCol="0">
            <a:normAutofit fontScale="90000"/>
          </a:bodyPr>
          <a:lstStyle/>
          <a:p>
            <a:pPr rtl="0"/>
            <a:r>
              <a:rPr lang="fr-FR" dirty="0"/>
              <a:t>Réalité des entreprises</a:t>
            </a:r>
          </a:p>
        </p:txBody>
      </p:sp>
      <p:sp>
        <p:nvSpPr>
          <p:cNvPr id="5" name="Espace réservé du contenu 4">
            <a:extLst>
              <a:ext uri="{FF2B5EF4-FFF2-40B4-BE49-F238E27FC236}">
                <a16:creationId xmlns:a16="http://schemas.microsoft.com/office/drawing/2014/main" id="{CEEB3BAE-C0B2-447C-B8BE-96C6BD84D658}"/>
              </a:ext>
            </a:extLst>
          </p:cNvPr>
          <p:cNvSpPr>
            <a:spLocks noGrp="1"/>
          </p:cNvSpPr>
          <p:nvPr>
            <p:ph sz="half" idx="2"/>
            <p:custDataLst>
              <p:tags r:id="rId2"/>
            </p:custDataLst>
          </p:nvPr>
        </p:nvSpPr>
        <p:spPr>
          <a:xfrm>
            <a:off x="431800" y="1594225"/>
            <a:ext cx="10511504" cy="2194694"/>
          </a:xfrm>
        </p:spPr>
        <p:txBody>
          <a:bodyPr rtlCol="0">
            <a:noAutofit/>
          </a:bodyPr>
          <a:lstStyle/>
          <a:p>
            <a:pPr>
              <a:lnSpc>
                <a:spcPct val="127000"/>
              </a:lnSpc>
            </a:pPr>
            <a:r>
              <a:rPr lang="fr-CA" dirty="0"/>
              <a:t>Il y a différentes voies pour recruter des personnes immigrantes : </a:t>
            </a:r>
          </a:p>
          <a:p>
            <a:pPr lvl="1">
              <a:lnSpc>
                <a:spcPct val="127000"/>
              </a:lnSpc>
            </a:pPr>
            <a:r>
              <a:rPr lang="fr-CA" dirty="0"/>
              <a:t>Travailleurs déjà établis au Québec </a:t>
            </a:r>
          </a:p>
          <a:p>
            <a:pPr lvl="1">
              <a:lnSpc>
                <a:spcPct val="127000"/>
              </a:lnSpc>
            </a:pPr>
            <a:r>
              <a:rPr lang="fr-CA" dirty="0"/>
              <a:t>Ceux à l’international.</a:t>
            </a:r>
          </a:p>
          <a:p>
            <a:pPr>
              <a:lnSpc>
                <a:spcPct val="127000"/>
              </a:lnSpc>
            </a:pPr>
            <a:r>
              <a:rPr lang="fr-CA" dirty="0"/>
              <a:t>6-12 mois</a:t>
            </a:r>
          </a:p>
          <a:p>
            <a:pPr>
              <a:lnSpc>
                <a:spcPct val="127000"/>
              </a:lnSpc>
            </a:pPr>
            <a:r>
              <a:rPr lang="fr-CA" dirty="0"/>
              <a:t>La pandémie a affecté les démarches des entreprises pour embaucher à l’étranger</a:t>
            </a:r>
          </a:p>
          <a:p>
            <a:pPr lvl="1">
              <a:lnSpc>
                <a:spcPct val="127000"/>
              </a:lnSpc>
            </a:pPr>
            <a:r>
              <a:rPr lang="fr-CA" dirty="0"/>
              <a:t>Fermeture de frontières</a:t>
            </a:r>
          </a:p>
          <a:p>
            <a:pPr lvl="1">
              <a:lnSpc>
                <a:spcPct val="127000"/>
              </a:lnSpc>
            </a:pPr>
            <a:r>
              <a:rPr lang="fr-CA" dirty="0"/>
              <a:t>Entreprises en mode survie avec les demandes de prêts d’urgence</a:t>
            </a:r>
          </a:p>
          <a:p>
            <a:pPr lvl="1">
              <a:lnSpc>
                <a:spcPct val="127000"/>
              </a:lnSpc>
            </a:pPr>
            <a:r>
              <a:rPr lang="fr-CA" dirty="0"/>
              <a:t>Bassin de travailleurs immigrants établis au Québec s’est vidé</a:t>
            </a:r>
          </a:p>
          <a:p>
            <a:pPr lvl="0">
              <a:lnSpc>
                <a:spcPct val="127000"/>
              </a:lnSpc>
            </a:pPr>
            <a:endParaRPr lang="fr-CA" sz="1600" dirty="0"/>
          </a:p>
          <a:p>
            <a:pPr lvl="0">
              <a:lnSpc>
                <a:spcPct val="127000"/>
              </a:lnSpc>
            </a:pPr>
            <a:endParaRPr lang="fr-CA" sz="1600" dirty="0"/>
          </a:p>
        </p:txBody>
      </p:sp>
      <p:sp>
        <p:nvSpPr>
          <p:cNvPr id="8" name="Espace réservé du numéro de diapositive 7">
            <a:extLst>
              <a:ext uri="{FF2B5EF4-FFF2-40B4-BE49-F238E27FC236}">
                <a16:creationId xmlns:a16="http://schemas.microsoft.com/office/drawing/2014/main" id="{E6AC9832-FB01-464A-9824-61887B77997E}"/>
              </a:ext>
            </a:extLst>
          </p:cNvPr>
          <p:cNvSpPr>
            <a:spLocks noGrp="1"/>
          </p:cNvSpPr>
          <p:nvPr>
            <p:ph type="sldNum" sz="quarter" idx="33"/>
            <p:custDataLst>
              <p:tags r:id="rId3"/>
            </p:custDataLst>
          </p:nvPr>
        </p:nvSpPr>
        <p:spPr/>
        <p:txBody>
          <a:bodyPr rtlCol="0"/>
          <a:lstStyle/>
          <a:p>
            <a:pPr rtl="0"/>
            <a:fld id="{19B51A1E-902D-48AF-9020-955120F399B6}" type="slidenum">
              <a:rPr lang="fr-FR" smtClean="0"/>
              <a:pPr rtl="0"/>
              <a:t>16</a:t>
            </a:fld>
            <a:endParaRPr lang="fr-FR"/>
          </a:p>
        </p:txBody>
      </p:sp>
      <p:pic>
        <p:nvPicPr>
          <p:cNvPr id="14" name="Image 13" descr="Une image contenant texte&#10;&#10;Description générée automatiquement">
            <a:extLst>
              <a:ext uri="{FF2B5EF4-FFF2-40B4-BE49-F238E27FC236}">
                <a16:creationId xmlns:a16="http://schemas.microsoft.com/office/drawing/2014/main" id="{380D7D19-D043-4998-8E62-155618526AC7}"/>
              </a:ext>
            </a:extLst>
          </p:cNvPr>
          <p:cNvPicPr>
            <a:picLocks noChangeAspect="1"/>
          </p:cNvPicPr>
          <p:nvPr>
            <p:custDataLst>
              <p:tags r:id="rId4"/>
            </p:custDataLst>
          </p:nvPr>
        </p:nvPicPr>
        <p:blipFill>
          <a:blip r:embed="rId8"/>
          <a:stretch>
            <a:fillRect/>
          </a:stretch>
        </p:blipFill>
        <p:spPr>
          <a:xfrm>
            <a:off x="10943304" y="6350502"/>
            <a:ext cx="1248696" cy="499478"/>
          </a:xfrm>
          <a:prstGeom prst="rect">
            <a:avLst/>
          </a:prstGeom>
        </p:spPr>
      </p:pic>
      <p:sp>
        <p:nvSpPr>
          <p:cNvPr id="9" name="Rectangle 8" descr="Bloc d’accentuation">
            <a:extLst>
              <a:ext uri="{FF2B5EF4-FFF2-40B4-BE49-F238E27FC236}">
                <a16:creationId xmlns:a16="http://schemas.microsoft.com/office/drawing/2014/main" id="{7E0F3A27-CC56-4947-B3DF-C95C00BE089F}"/>
              </a:ext>
              <a:ext uri="{C183D7F6-B498-43B3-948B-1728B52AA6E4}">
                <adec:decorative xmlns:adec="http://schemas.microsoft.com/office/drawing/2017/decorative" val="1"/>
              </a:ext>
            </a:extLst>
          </p:cNvPr>
          <p:cNvSpPr/>
          <p:nvPr>
            <p:custDataLst>
              <p:tags r:id="rId5"/>
            </p:custDataLst>
          </p:nvPr>
        </p:nvSpPr>
        <p:spPr>
          <a:xfrm>
            <a:off x="431800" y="1174558"/>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dirty="0"/>
          </a:p>
        </p:txBody>
      </p:sp>
    </p:spTree>
    <p:extLst>
      <p:ext uri="{BB962C8B-B14F-4D97-AF65-F5344CB8AC3E}">
        <p14:creationId xmlns:p14="http://schemas.microsoft.com/office/powerpoint/2010/main" val="1946699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04E83-A4F0-49C5-BB01-F5773509A2B3}"/>
              </a:ext>
            </a:extLst>
          </p:cNvPr>
          <p:cNvSpPr>
            <a:spLocks noGrp="1"/>
          </p:cNvSpPr>
          <p:nvPr>
            <p:ph type="title"/>
            <p:custDataLst>
              <p:tags r:id="rId1"/>
            </p:custDataLst>
          </p:nvPr>
        </p:nvSpPr>
        <p:spPr/>
        <p:txBody>
          <a:bodyPr rtlCol="0">
            <a:normAutofit fontScale="90000"/>
          </a:bodyPr>
          <a:lstStyle/>
          <a:p>
            <a:pPr rtl="0"/>
            <a:r>
              <a:rPr lang="fr-FR" dirty="0"/>
              <a:t>Réalité des entreprises</a:t>
            </a:r>
          </a:p>
        </p:txBody>
      </p:sp>
      <p:sp>
        <p:nvSpPr>
          <p:cNvPr id="5" name="Espace réservé du contenu 4">
            <a:extLst>
              <a:ext uri="{FF2B5EF4-FFF2-40B4-BE49-F238E27FC236}">
                <a16:creationId xmlns:a16="http://schemas.microsoft.com/office/drawing/2014/main" id="{CEEB3BAE-C0B2-447C-B8BE-96C6BD84D658}"/>
              </a:ext>
            </a:extLst>
          </p:cNvPr>
          <p:cNvSpPr>
            <a:spLocks noGrp="1"/>
          </p:cNvSpPr>
          <p:nvPr>
            <p:ph sz="half" idx="2"/>
            <p:custDataLst>
              <p:tags r:id="rId2"/>
            </p:custDataLst>
          </p:nvPr>
        </p:nvSpPr>
        <p:spPr>
          <a:xfrm>
            <a:off x="431800" y="1594225"/>
            <a:ext cx="10511504" cy="2194694"/>
          </a:xfrm>
        </p:spPr>
        <p:txBody>
          <a:bodyPr rtlCol="0">
            <a:noAutofit/>
          </a:bodyPr>
          <a:lstStyle/>
          <a:p>
            <a:pPr>
              <a:lnSpc>
                <a:spcPct val="127000"/>
              </a:lnSpc>
            </a:pPr>
            <a:r>
              <a:rPr lang="fr-CA" dirty="0"/>
              <a:t>Certaines entreprises achètent des maisons ou louent des appartements pour loger ces employés étrangers</a:t>
            </a:r>
          </a:p>
          <a:p>
            <a:pPr>
              <a:lnSpc>
                <a:spcPct val="127000"/>
              </a:lnSpc>
            </a:pPr>
            <a:r>
              <a:rPr lang="fr-CA" dirty="0"/>
              <a:t>Un employé étranger n’est pas au travail 24 h/7</a:t>
            </a:r>
          </a:p>
          <a:p>
            <a:pPr lvl="1">
              <a:lnSpc>
                <a:spcPct val="127000"/>
              </a:lnSpc>
            </a:pPr>
            <a:r>
              <a:rPr lang="fr-CA" dirty="0"/>
              <a:t>offre de services : culture, sports, loisirs, séances d’accueil/de bienvenue, etc.</a:t>
            </a:r>
          </a:p>
          <a:p>
            <a:pPr>
              <a:lnSpc>
                <a:spcPct val="127000"/>
              </a:lnSpc>
            </a:pPr>
            <a:r>
              <a:rPr lang="fr-CA" dirty="0"/>
              <a:t>La formule est gagnante : quand les municipalités et les entreprises collaborent</a:t>
            </a:r>
          </a:p>
          <a:p>
            <a:pPr lvl="0">
              <a:lnSpc>
                <a:spcPct val="127000"/>
              </a:lnSpc>
            </a:pPr>
            <a:endParaRPr lang="fr-CA" sz="1600" dirty="0"/>
          </a:p>
        </p:txBody>
      </p:sp>
      <p:sp>
        <p:nvSpPr>
          <p:cNvPr id="8" name="Espace réservé du numéro de diapositive 7">
            <a:extLst>
              <a:ext uri="{FF2B5EF4-FFF2-40B4-BE49-F238E27FC236}">
                <a16:creationId xmlns:a16="http://schemas.microsoft.com/office/drawing/2014/main" id="{E6AC9832-FB01-464A-9824-61887B77997E}"/>
              </a:ext>
            </a:extLst>
          </p:cNvPr>
          <p:cNvSpPr>
            <a:spLocks noGrp="1"/>
          </p:cNvSpPr>
          <p:nvPr>
            <p:ph type="sldNum" sz="quarter" idx="33"/>
            <p:custDataLst>
              <p:tags r:id="rId3"/>
            </p:custDataLst>
          </p:nvPr>
        </p:nvSpPr>
        <p:spPr/>
        <p:txBody>
          <a:bodyPr rtlCol="0"/>
          <a:lstStyle/>
          <a:p>
            <a:pPr rtl="0"/>
            <a:fld id="{19B51A1E-902D-48AF-9020-955120F399B6}" type="slidenum">
              <a:rPr lang="fr-FR" smtClean="0"/>
              <a:pPr rtl="0"/>
              <a:t>17</a:t>
            </a:fld>
            <a:endParaRPr lang="fr-FR"/>
          </a:p>
        </p:txBody>
      </p:sp>
      <p:pic>
        <p:nvPicPr>
          <p:cNvPr id="14" name="Image 13" descr="Une image contenant texte&#10;&#10;Description générée automatiquement">
            <a:extLst>
              <a:ext uri="{FF2B5EF4-FFF2-40B4-BE49-F238E27FC236}">
                <a16:creationId xmlns:a16="http://schemas.microsoft.com/office/drawing/2014/main" id="{380D7D19-D043-4998-8E62-155618526AC7}"/>
              </a:ext>
            </a:extLst>
          </p:cNvPr>
          <p:cNvPicPr>
            <a:picLocks noChangeAspect="1"/>
          </p:cNvPicPr>
          <p:nvPr>
            <p:custDataLst>
              <p:tags r:id="rId4"/>
            </p:custDataLst>
          </p:nvPr>
        </p:nvPicPr>
        <p:blipFill>
          <a:blip r:embed="rId8"/>
          <a:stretch>
            <a:fillRect/>
          </a:stretch>
        </p:blipFill>
        <p:spPr>
          <a:xfrm>
            <a:off x="10943304" y="6350502"/>
            <a:ext cx="1248696" cy="499478"/>
          </a:xfrm>
          <a:prstGeom prst="rect">
            <a:avLst/>
          </a:prstGeom>
        </p:spPr>
      </p:pic>
      <p:sp>
        <p:nvSpPr>
          <p:cNvPr id="9" name="Rectangle 8" descr="Bloc d’accentuation">
            <a:extLst>
              <a:ext uri="{FF2B5EF4-FFF2-40B4-BE49-F238E27FC236}">
                <a16:creationId xmlns:a16="http://schemas.microsoft.com/office/drawing/2014/main" id="{7E0F3A27-CC56-4947-B3DF-C95C00BE089F}"/>
              </a:ext>
              <a:ext uri="{C183D7F6-B498-43B3-948B-1728B52AA6E4}">
                <adec:decorative xmlns:adec="http://schemas.microsoft.com/office/drawing/2017/decorative" val="1"/>
              </a:ext>
            </a:extLst>
          </p:cNvPr>
          <p:cNvSpPr/>
          <p:nvPr>
            <p:custDataLst>
              <p:tags r:id="rId5"/>
            </p:custDataLst>
          </p:nvPr>
        </p:nvSpPr>
        <p:spPr>
          <a:xfrm>
            <a:off x="431800" y="1174558"/>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dirty="0"/>
          </a:p>
        </p:txBody>
      </p:sp>
      <p:pic>
        <p:nvPicPr>
          <p:cNvPr id="7" name="Image 6" descr="Une image contenant personne, mur, intérieur&#10;&#10;Description générée automatiquement">
            <a:extLst>
              <a:ext uri="{FF2B5EF4-FFF2-40B4-BE49-F238E27FC236}">
                <a16:creationId xmlns:a16="http://schemas.microsoft.com/office/drawing/2014/main" id="{3BAD8B9A-873A-88A5-9556-7650A98590EA}"/>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3866407" y="3994246"/>
            <a:ext cx="3642290" cy="243175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56092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Espace réservé d’image 22">
            <a:extLst>
              <a:ext uri="{FF2B5EF4-FFF2-40B4-BE49-F238E27FC236}">
                <a16:creationId xmlns:a16="http://schemas.microsoft.com/office/drawing/2014/main" id="{35E3CE9E-B03C-CB4B-A83A-D3265C7A0545}"/>
              </a:ext>
            </a:extLst>
          </p:cNvPr>
          <p:cNvPicPr>
            <a:picLocks noGrp="1" noChangeAspect="1"/>
          </p:cNvPicPr>
          <p:nvPr>
            <p:ph type="pic" sz="quarter" idx="10"/>
            <p:custDataLst>
              <p:tags r:id="rId1"/>
            </p:custDataLst>
          </p:nvPr>
        </p:nvPicPr>
        <p:blipFill>
          <a:blip r:embed="rId9"/>
          <a:srcRect t="1217" b="1217"/>
          <a:stretch/>
        </p:blipFill>
        <p:spPr/>
      </p:pic>
      <p:sp>
        <p:nvSpPr>
          <p:cNvPr id="3" name="Titre 2">
            <a:extLst>
              <a:ext uri="{FF2B5EF4-FFF2-40B4-BE49-F238E27FC236}">
                <a16:creationId xmlns:a16="http://schemas.microsoft.com/office/drawing/2014/main" id="{200B3D2B-613A-41BE-987D-E6A1324B456D}"/>
              </a:ext>
            </a:extLst>
          </p:cNvPr>
          <p:cNvSpPr>
            <a:spLocks noGrp="1"/>
          </p:cNvSpPr>
          <p:nvPr>
            <p:ph type="title"/>
            <p:custDataLst>
              <p:tags r:id="rId2"/>
            </p:custDataLst>
          </p:nvPr>
        </p:nvSpPr>
        <p:spPr>
          <a:xfrm>
            <a:off x="-1700" y="2156226"/>
            <a:ext cx="4903599" cy="1958400"/>
          </a:xfrm>
        </p:spPr>
        <p:txBody>
          <a:bodyPr rtlCol="0">
            <a:normAutofit fontScale="90000"/>
          </a:bodyPr>
          <a:lstStyle/>
          <a:p>
            <a:pPr rtl="0"/>
            <a:r>
              <a:rPr lang="fr-FR" sz="5400" dirty="0"/>
              <a:t>Pistes de réflexion</a:t>
            </a:r>
          </a:p>
        </p:txBody>
      </p:sp>
      <p:sp>
        <p:nvSpPr>
          <p:cNvPr id="10" name="Espace réservé du texte 9">
            <a:extLst>
              <a:ext uri="{FF2B5EF4-FFF2-40B4-BE49-F238E27FC236}">
                <a16:creationId xmlns:a16="http://schemas.microsoft.com/office/drawing/2014/main" id="{2972F17A-D965-40B9-8ABB-C634072DBCC0}"/>
              </a:ext>
            </a:extLst>
          </p:cNvPr>
          <p:cNvSpPr>
            <a:spLocks noGrp="1"/>
          </p:cNvSpPr>
          <p:nvPr>
            <p:ph type="body" sz="quarter" idx="13"/>
            <p:custDataLst>
              <p:tags r:id="rId3"/>
            </p:custDataLst>
          </p:nvPr>
        </p:nvSpPr>
        <p:spPr>
          <a:xfrm>
            <a:off x="0" y="4110760"/>
            <a:ext cx="4902200" cy="1100565"/>
          </a:xfrm>
        </p:spPr>
        <p:txBody>
          <a:bodyPr rtlCol="0">
            <a:normAutofit/>
          </a:bodyPr>
          <a:lstStyle/>
          <a:p>
            <a:pPr rtl="0"/>
            <a:r>
              <a:rPr lang="fr-FR" dirty="0"/>
              <a:t>À petite et grande échelle pour s’adapter à la réalité de votre municipalité</a:t>
            </a:r>
          </a:p>
        </p:txBody>
      </p:sp>
      <p:sp>
        <p:nvSpPr>
          <p:cNvPr id="5" name="Espace réservé du numéro de diapositive 4">
            <a:extLst>
              <a:ext uri="{FF2B5EF4-FFF2-40B4-BE49-F238E27FC236}">
                <a16:creationId xmlns:a16="http://schemas.microsoft.com/office/drawing/2014/main" id="{F6964141-6F81-4947-A236-746D94ED3F6F}"/>
              </a:ext>
            </a:extLst>
          </p:cNvPr>
          <p:cNvSpPr>
            <a:spLocks noGrp="1"/>
          </p:cNvSpPr>
          <p:nvPr>
            <p:ph type="sldNum" sz="quarter" idx="12"/>
            <p:custDataLst>
              <p:tags r:id="rId4"/>
            </p:custDataLst>
          </p:nvPr>
        </p:nvSpPr>
        <p:spPr/>
        <p:txBody>
          <a:bodyPr rtlCol="0"/>
          <a:lstStyle/>
          <a:p>
            <a:pPr rtl="0"/>
            <a:fld id="{19B51A1E-902D-48AF-9020-955120F399B6}" type="slidenum">
              <a:rPr lang="fr-FR" smtClean="0"/>
              <a:pPr rtl="0"/>
              <a:t>18</a:t>
            </a:fld>
            <a:endParaRPr lang="fr-FR"/>
          </a:p>
        </p:txBody>
      </p:sp>
      <p:pic>
        <p:nvPicPr>
          <p:cNvPr id="6" name="Image 5" descr="Une image contenant texte&#10;&#10;Description générée automatiquement">
            <a:extLst>
              <a:ext uri="{FF2B5EF4-FFF2-40B4-BE49-F238E27FC236}">
                <a16:creationId xmlns:a16="http://schemas.microsoft.com/office/drawing/2014/main" id="{CF931AAA-6AF3-438D-831F-D184CD8208FB}"/>
              </a:ext>
            </a:extLst>
          </p:cNvPr>
          <p:cNvPicPr>
            <a:picLocks noChangeAspect="1"/>
          </p:cNvPicPr>
          <p:nvPr>
            <p:custDataLst>
              <p:tags r:id="rId5"/>
            </p:custDataLst>
          </p:nvPr>
        </p:nvPicPr>
        <p:blipFill>
          <a:blip r:embed="rId10"/>
          <a:stretch>
            <a:fillRect/>
          </a:stretch>
        </p:blipFill>
        <p:spPr>
          <a:xfrm>
            <a:off x="10943304" y="6350502"/>
            <a:ext cx="1248696" cy="499478"/>
          </a:xfrm>
          <a:prstGeom prst="rect">
            <a:avLst/>
          </a:prstGeom>
        </p:spPr>
      </p:pic>
      <p:sp>
        <p:nvSpPr>
          <p:cNvPr id="7" name="Rectangle 6" descr="Bloc d’accentuation">
            <a:extLst>
              <a:ext uri="{FF2B5EF4-FFF2-40B4-BE49-F238E27FC236}">
                <a16:creationId xmlns:a16="http://schemas.microsoft.com/office/drawing/2014/main" id="{F46A07C6-3D57-48B4-BC0F-F451450FDF19}"/>
              </a:ext>
              <a:ext uri="{C183D7F6-B498-43B3-948B-1728B52AA6E4}">
                <adec:decorative xmlns:adec="http://schemas.microsoft.com/office/drawing/2017/decorative" val="1"/>
              </a:ext>
            </a:extLst>
          </p:cNvPr>
          <p:cNvSpPr/>
          <p:nvPr>
            <p:custDataLst>
              <p:tags r:id="rId6"/>
            </p:custDataLst>
          </p:nvPr>
        </p:nvSpPr>
        <p:spPr>
          <a:xfrm>
            <a:off x="-2001" y="2041402"/>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Tree>
    <p:extLst>
      <p:ext uri="{BB962C8B-B14F-4D97-AF65-F5344CB8AC3E}">
        <p14:creationId xmlns:p14="http://schemas.microsoft.com/office/powerpoint/2010/main" val="1598381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04E83-A4F0-49C5-BB01-F5773509A2B3}"/>
              </a:ext>
            </a:extLst>
          </p:cNvPr>
          <p:cNvSpPr>
            <a:spLocks noGrp="1"/>
          </p:cNvSpPr>
          <p:nvPr>
            <p:ph type="title"/>
            <p:custDataLst>
              <p:tags r:id="rId1"/>
            </p:custDataLst>
          </p:nvPr>
        </p:nvSpPr>
        <p:spPr/>
        <p:txBody>
          <a:bodyPr rtlCol="0">
            <a:normAutofit fontScale="90000"/>
          </a:bodyPr>
          <a:lstStyle/>
          <a:p>
            <a:pPr rtl="0"/>
            <a:r>
              <a:rPr lang="fr-FR" dirty="0"/>
              <a:t>Piste de réflexion</a:t>
            </a:r>
          </a:p>
        </p:txBody>
      </p:sp>
      <p:sp>
        <p:nvSpPr>
          <p:cNvPr id="3" name="Espace réservé du texte 2">
            <a:extLst>
              <a:ext uri="{FF2B5EF4-FFF2-40B4-BE49-F238E27FC236}">
                <a16:creationId xmlns:a16="http://schemas.microsoft.com/office/drawing/2014/main" id="{7CA42D59-EAD6-4F95-84F1-32A30F057856}"/>
              </a:ext>
            </a:extLst>
          </p:cNvPr>
          <p:cNvSpPr>
            <a:spLocks noGrp="1"/>
          </p:cNvSpPr>
          <p:nvPr>
            <p:ph type="body" sz="quarter" idx="32"/>
            <p:custDataLst>
              <p:tags r:id="rId2"/>
            </p:custDataLst>
          </p:nvPr>
        </p:nvSpPr>
        <p:spPr/>
        <p:txBody>
          <a:bodyPr rtlCol="0">
            <a:noAutofit/>
          </a:bodyPr>
          <a:lstStyle/>
          <a:p>
            <a:pPr lvl="0">
              <a:lnSpc>
                <a:spcPct val="107000"/>
              </a:lnSpc>
              <a:spcAft>
                <a:spcPts val="800"/>
              </a:spcAft>
            </a:pPr>
            <a:r>
              <a:rPr lang="fr-CA" sz="1800" dirty="0">
                <a:effectLst/>
                <a:ea typeface="Calibri" panose="020F0502020204030204" pitchFamily="34" charset="0"/>
                <a:cs typeface="Times New Roman" panose="02020603050405020304" pitchFamily="18" charset="0"/>
              </a:rPr>
              <a:t>Qu’est-ce que votre municipalité peut faire à petite ou à grande échelle pour mieux inclure et intégrer les personnes immigrantes ?</a:t>
            </a:r>
          </a:p>
        </p:txBody>
      </p:sp>
      <p:sp>
        <p:nvSpPr>
          <p:cNvPr id="5" name="Espace réservé du contenu 4">
            <a:extLst>
              <a:ext uri="{FF2B5EF4-FFF2-40B4-BE49-F238E27FC236}">
                <a16:creationId xmlns:a16="http://schemas.microsoft.com/office/drawing/2014/main" id="{CEEB3BAE-C0B2-447C-B8BE-96C6BD84D658}"/>
              </a:ext>
            </a:extLst>
          </p:cNvPr>
          <p:cNvSpPr>
            <a:spLocks noGrp="1"/>
          </p:cNvSpPr>
          <p:nvPr>
            <p:ph sz="half" idx="2"/>
            <p:custDataLst>
              <p:tags r:id="rId3"/>
            </p:custDataLst>
          </p:nvPr>
        </p:nvSpPr>
        <p:spPr>
          <a:xfrm>
            <a:off x="431800" y="2200764"/>
            <a:ext cx="10511504" cy="2194694"/>
          </a:xfrm>
        </p:spPr>
        <p:txBody>
          <a:bodyPr rtlCol="0">
            <a:noAutofit/>
          </a:bodyPr>
          <a:lstStyle/>
          <a:p>
            <a:pPr>
              <a:lnSpc>
                <a:spcPct val="127000"/>
              </a:lnSpc>
            </a:pPr>
            <a:r>
              <a:rPr lang="fr-CA" dirty="0"/>
              <a:t>Programme de jumelage interculturel entre citoyens et nouveaux arrivants</a:t>
            </a:r>
          </a:p>
          <a:p>
            <a:pPr marL="342900" lvl="1" indent="-342900">
              <a:lnSpc>
                <a:spcPct val="127000"/>
              </a:lnSpc>
            </a:pPr>
            <a:r>
              <a:rPr lang="fr-CA" sz="1800" dirty="0"/>
              <a:t>S’inspirer auprès des municipalités qui offrent déjà des journées d’accueil/de bienvenue pour les nouveaux résidents pour partager les connaissances et les bonnes pratiques</a:t>
            </a:r>
          </a:p>
          <a:p>
            <a:pPr marL="342900" lvl="1" indent="-342900">
              <a:lnSpc>
                <a:spcPct val="127000"/>
              </a:lnSpc>
            </a:pPr>
            <a:r>
              <a:rPr lang="fr-CA" sz="1800" dirty="0"/>
              <a:t>Évaluer vos pratiques de recrutement et découvrir les différentes options possibles pour embaucher plus de personnes immigrantes</a:t>
            </a:r>
          </a:p>
          <a:p>
            <a:pPr marL="342900" lvl="1" indent="-342900">
              <a:lnSpc>
                <a:spcPct val="127000"/>
              </a:lnSpc>
            </a:pPr>
            <a:r>
              <a:rPr lang="fr-CA" sz="1800" dirty="0"/>
              <a:t>Offrir de la formation aux employés municipaux de première ligne au sujet de la diversité culturelle</a:t>
            </a:r>
          </a:p>
        </p:txBody>
      </p:sp>
      <p:sp>
        <p:nvSpPr>
          <p:cNvPr id="8" name="Espace réservé du numéro de diapositive 7">
            <a:extLst>
              <a:ext uri="{FF2B5EF4-FFF2-40B4-BE49-F238E27FC236}">
                <a16:creationId xmlns:a16="http://schemas.microsoft.com/office/drawing/2014/main" id="{E6AC9832-FB01-464A-9824-61887B77997E}"/>
              </a:ext>
            </a:extLst>
          </p:cNvPr>
          <p:cNvSpPr>
            <a:spLocks noGrp="1"/>
          </p:cNvSpPr>
          <p:nvPr>
            <p:ph type="sldNum" sz="quarter" idx="33"/>
            <p:custDataLst>
              <p:tags r:id="rId4"/>
            </p:custDataLst>
          </p:nvPr>
        </p:nvSpPr>
        <p:spPr/>
        <p:txBody>
          <a:bodyPr rtlCol="0"/>
          <a:lstStyle/>
          <a:p>
            <a:pPr rtl="0"/>
            <a:fld id="{19B51A1E-902D-48AF-9020-955120F399B6}" type="slidenum">
              <a:rPr lang="fr-FR" smtClean="0"/>
              <a:pPr rtl="0"/>
              <a:t>19</a:t>
            </a:fld>
            <a:endParaRPr lang="fr-FR"/>
          </a:p>
        </p:txBody>
      </p:sp>
      <p:pic>
        <p:nvPicPr>
          <p:cNvPr id="14" name="Image 13" descr="Une image contenant texte&#10;&#10;Description générée automatiquement">
            <a:extLst>
              <a:ext uri="{FF2B5EF4-FFF2-40B4-BE49-F238E27FC236}">
                <a16:creationId xmlns:a16="http://schemas.microsoft.com/office/drawing/2014/main" id="{380D7D19-D043-4998-8E62-155618526AC7}"/>
              </a:ext>
            </a:extLst>
          </p:cNvPr>
          <p:cNvPicPr>
            <a:picLocks noChangeAspect="1"/>
          </p:cNvPicPr>
          <p:nvPr>
            <p:custDataLst>
              <p:tags r:id="rId5"/>
            </p:custDataLst>
          </p:nvPr>
        </p:nvPicPr>
        <p:blipFill>
          <a:blip r:embed="rId9"/>
          <a:stretch>
            <a:fillRect/>
          </a:stretch>
        </p:blipFill>
        <p:spPr>
          <a:xfrm>
            <a:off x="10943304" y="6350502"/>
            <a:ext cx="1248696" cy="499478"/>
          </a:xfrm>
          <a:prstGeom prst="rect">
            <a:avLst/>
          </a:prstGeom>
        </p:spPr>
      </p:pic>
      <p:sp>
        <p:nvSpPr>
          <p:cNvPr id="15" name="Rectangle 14" descr="Bloc d’accentuation">
            <a:extLst>
              <a:ext uri="{FF2B5EF4-FFF2-40B4-BE49-F238E27FC236}">
                <a16:creationId xmlns:a16="http://schemas.microsoft.com/office/drawing/2014/main" id="{BB5D672E-7707-467C-8F75-301AC3ED512D}"/>
              </a:ext>
              <a:ext uri="{C183D7F6-B498-43B3-948B-1728B52AA6E4}">
                <adec:decorative xmlns:adec="http://schemas.microsoft.com/office/drawing/2017/decorative" val="1"/>
              </a:ext>
            </a:extLst>
          </p:cNvPr>
          <p:cNvSpPr/>
          <p:nvPr>
            <p:custDataLst>
              <p:tags r:id="rId6"/>
            </p:custDataLst>
          </p:nvPr>
        </p:nvSpPr>
        <p:spPr>
          <a:xfrm>
            <a:off x="431800" y="1863467"/>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Tree>
    <p:extLst>
      <p:ext uri="{BB962C8B-B14F-4D97-AF65-F5344CB8AC3E}">
        <p14:creationId xmlns:p14="http://schemas.microsoft.com/office/powerpoint/2010/main" val="3369959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Espace réservé d’image 8">
            <a:extLst>
              <a:ext uri="{FF2B5EF4-FFF2-40B4-BE49-F238E27FC236}">
                <a16:creationId xmlns:a16="http://schemas.microsoft.com/office/drawing/2014/main" id="{A9A75888-22E3-1D43-9112-DA02186070B5}"/>
              </a:ext>
            </a:extLst>
          </p:cNvPr>
          <p:cNvPicPr>
            <a:picLocks noGrp="1" noChangeAspect="1"/>
          </p:cNvPicPr>
          <p:nvPr>
            <p:ph type="pic" sz="quarter" idx="14"/>
            <p:custDataLst>
              <p:tags r:id="rId1"/>
            </p:custDataLst>
          </p:nvPr>
        </p:nvPicPr>
        <p:blipFill>
          <a:blip r:embed="rId10"/>
          <a:srcRect l="17973" r="17973"/>
          <a:stretch/>
        </p:blipFill>
        <p:spPr>
          <a:xfrm>
            <a:off x="6095999" y="8020"/>
            <a:ext cx="6096001" cy="6344653"/>
          </a:xfrm>
        </p:spPr>
      </p:pic>
      <p:sp>
        <p:nvSpPr>
          <p:cNvPr id="2" name="Titre 1">
            <a:extLst>
              <a:ext uri="{FF2B5EF4-FFF2-40B4-BE49-F238E27FC236}">
                <a16:creationId xmlns:a16="http://schemas.microsoft.com/office/drawing/2014/main" id="{3560F281-4FF6-4617-A809-AC9C15ECF18A}"/>
              </a:ext>
            </a:extLst>
          </p:cNvPr>
          <p:cNvSpPr>
            <a:spLocks noGrp="1"/>
          </p:cNvSpPr>
          <p:nvPr>
            <p:ph type="title"/>
            <p:custDataLst>
              <p:tags r:id="rId2"/>
            </p:custDataLst>
          </p:nvPr>
        </p:nvSpPr>
        <p:spPr/>
        <p:txBody>
          <a:bodyPr rtlCol="0">
            <a:noAutofit/>
          </a:bodyPr>
          <a:lstStyle/>
          <a:p>
            <a:pPr rtl="0"/>
            <a:r>
              <a:rPr lang="fr-FR" sz="3400" dirty="0"/>
              <a:t>Rôle du volet Immigration</a:t>
            </a:r>
          </a:p>
        </p:txBody>
      </p:sp>
      <p:sp>
        <p:nvSpPr>
          <p:cNvPr id="3" name="Espace réservé du texte 2">
            <a:extLst>
              <a:ext uri="{FF2B5EF4-FFF2-40B4-BE49-F238E27FC236}">
                <a16:creationId xmlns:a16="http://schemas.microsoft.com/office/drawing/2014/main" id="{611DC577-0A95-47D0-95D9-5F8DA763D46B}"/>
              </a:ext>
            </a:extLst>
          </p:cNvPr>
          <p:cNvSpPr>
            <a:spLocks noGrp="1"/>
          </p:cNvSpPr>
          <p:nvPr>
            <p:ph type="body" sz="quarter" idx="32"/>
            <p:custDataLst>
              <p:tags r:id="rId3"/>
            </p:custDataLst>
          </p:nvPr>
        </p:nvSpPr>
        <p:spPr/>
        <p:txBody>
          <a:bodyPr rtlCol="0">
            <a:normAutofit lnSpcReduction="10000"/>
          </a:bodyPr>
          <a:lstStyle/>
          <a:p>
            <a:pPr rtl="0"/>
            <a:r>
              <a:rPr lang="fr-FR" dirty="0"/>
              <a:t>Deux types d’accompagnements pour mieux servir les municipalités et les entreprises sur notre territoire.</a:t>
            </a:r>
          </a:p>
        </p:txBody>
      </p:sp>
      <p:sp>
        <p:nvSpPr>
          <p:cNvPr id="4" name="Espace réservé du contenu 3">
            <a:extLst>
              <a:ext uri="{FF2B5EF4-FFF2-40B4-BE49-F238E27FC236}">
                <a16:creationId xmlns:a16="http://schemas.microsoft.com/office/drawing/2014/main" id="{D355C61F-C8F1-4977-8E1F-F16C0D9EA88C}"/>
              </a:ext>
            </a:extLst>
          </p:cNvPr>
          <p:cNvSpPr>
            <a:spLocks noGrp="1"/>
          </p:cNvSpPr>
          <p:nvPr>
            <p:ph sz="half" idx="1"/>
            <p:custDataLst>
              <p:tags r:id="rId4"/>
            </p:custDataLst>
          </p:nvPr>
        </p:nvSpPr>
        <p:spPr>
          <a:xfrm>
            <a:off x="432000" y="1137037"/>
            <a:ext cx="5472000" cy="4611756"/>
          </a:xfrm>
        </p:spPr>
        <p:txBody>
          <a:bodyPr rtlCol="0">
            <a:normAutofit lnSpcReduction="10000"/>
          </a:bodyPr>
          <a:lstStyle/>
          <a:p>
            <a:pPr marL="0" indent="0" rtl="0">
              <a:buNone/>
            </a:pPr>
            <a:r>
              <a:rPr lang="fr-CA" sz="2800" dirty="0"/>
              <a:t>Rôle-conseil auprès des entreprises et des municipalités pour l’attraction, l’intégration et la fidélisation de la main-d’œuvre immigrante</a:t>
            </a:r>
          </a:p>
          <a:p>
            <a:pPr marL="0" indent="0" rtl="0">
              <a:buNone/>
            </a:pPr>
            <a:endParaRPr lang="fr-CA" sz="2800" dirty="0"/>
          </a:p>
          <a:p>
            <a:r>
              <a:rPr lang="fr-CA" dirty="0"/>
              <a:t>Isabelle Plouffe, conseillère aux entreprises, main-d’œuvre et immigration</a:t>
            </a:r>
            <a:endParaRPr lang="fr-FR" dirty="0"/>
          </a:p>
          <a:p>
            <a:pPr lvl="0"/>
            <a:r>
              <a:rPr lang="fr-CA" dirty="0"/>
              <a:t>Outils pour mieux recruter</a:t>
            </a:r>
          </a:p>
          <a:p>
            <a:pPr lvl="0"/>
            <a:r>
              <a:rPr lang="fr-CA" dirty="0"/>
              <a:t>Référencement vers des bassins de candidats immigrants</a:t>
            </a:r>
          </a:p>
          <a:p>
            <a:pPr lvl="0"/>
            <a:r>
              <a:rPr lang="fr-CA" dirty="0"/>
              <a:t>Référencement vers des partenaires</a:t>
            </a:r>
          </a:p>
        </p:txBody>
      </p:sp>
      <p:sp>
        <p:nvSpPr>
          <p:cNvPr id="6" name="Espace réservé du numéro de diapositive 5">
            <a:extLst>
              <a:ext uri="{FF2B5EF4-FFF2-40B4-BE49-F238E27FC236}">
                <a16:creationId xmlns:a16="http://schemas.microsoft.com/office/drawing/2014/main" id="{1C554D9F-1895-486E-BFBA-905BB2D29E08}"/>
              </a:ext>
            </a:extLst>
          </p:cNvPr>
          <p:cNvSpPr>
            <a:spLocks noGrp="1"/>
          </p:cNvSpPr>
          <p:nvPr>
            <p:ph type="sldNum" sz="quarter" idx="33"/>
            <p:custDataLst>
              <p:tags r:id="rId5"/>
            </p:custDataLst>
          </p:nvPr>
        </p:nvSpPr>
        <p:spPr/>
        <p:txBody>
          <a:bodyPr rtlCol="0"/>
          <a:lstStyle/>
          <a:p>
            <a:pPr rtl="0"/>
            <a:fld id="{19B51A1E-902D-48AF-9020-955120F399B6}" type="slidenum">
              <a:rPr lang="fr-FR" smtClean="0"/>
              <a:pPr/>
              <a:t>2</a:t>
            </a:fld>
            <a:endParaRPr lang="fr-FR" dirty="0"/>
          </a:p>
        </p:txBody>
      </p:sp>
      <p:sp>
        <p:nvSpPr>
          <p:cNvPr id="20" name="Rectangle 19" descr="Bloc d’accentuation">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custDataLst>
              <p:tags r:id="rId6"/>
            </p:custDataLst>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pic>
        <p:nvPicPr>
          <p:cNvPr id="11" name="Image 10" descr="Une image contenant texte&#10;&#10;Description générée automatiquement">
            <a:extLst>
              <a:ext uri="{FF2B5EF4-FFF2-40B4-BE49-F238E27FC236}">
                <a16:creationId xmlns:a16="http://schemas.microsoft.com/office/drawing/2014/main" id="{2BB3D69E-4CF0-46D2-BAD4-7947DBDFB133}"/>
              </a:ext>
            </a:extLst>
          </p:cNvPr>
          <p:cNvPicPr>
            <a:picLocks noChangeAspect="1"/>
          </p:cNvPicPr>
          <p:nvPr>
            <p:custDataLst>
              <p:tags r:id="rId7"/>
            </p:custDataLst>
          </p:nvPr>
        </p:nvPicPr>
        <p:blipFill>
          <a:blip r:embed="rId11"/>
          <a:stretch>
            <a:fillRect/>
          </a:stretch>
        </p:blipFill>
        <p:spPr>
          <a:xfrm>
            <a:off x="10943304" y="6350502"/>
            <a:ext cx="1248696" cy="499478"/>
          </a:xfrm>
          <a:prstGeom prst="rect">
            <a:avLst/>
          </a:prstGeom>
        </p:spPr>
      </p:pic>
    </p:spTree>
    <p:extLst>
      <p:ext uri="{BB962C8B-B14F-4D97-AF65-F5344CB8AC3E}">
        <p14:creationId xmlns:p14="http://schemas.microsoft.com/office/powerpoint/2010/main" val="1329746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04E83-A4F0-49C5-BB01-F5773509A2B3}"/>
              </a:ext>
            </a:extLst>
          </p:cNvPr>
          <p:cNvSpPr>
            <a:spLocks noGrp="1"/>
          </p:cNvSpPr>
          <p:nvPr>
            <p:ph type="title"/>
            <p:custDataLst>
              <p:tags r:id="rId1"/>
            </p:custDataLst>
          </p:nvPr>
        </p:nvSpPr>
        <p:spPr/>
        <p:txBody>
          <a:bodyPr rtlCol="0">
            <a:normAutofit fontScale="90000"/>
          </a:bodyPr>
          <a:lstStyle/>
          <a:p>
            <a:pPr rtl="0"/>
            <a:r>
              <a:rPr lang="fr-FR" dirty="0"/>
              <a:t>Piste de réflexion</a:t>
            </a:r>
          </a:p>
        </p:txBody>
      </p:sp>
      <p:sp>
        <p:nvSpPr>
          <p:cNvPr id="3" name="Espace réservé du texte 2">
            <a:extLst>
              <a:ext uri="{FF2B5EF4-FFF2-40B4-BE49-F238E27FC236}">
                <a16:creationId xmlns:a16="http://schemas.microsoft.com/office/drawing/2014/main" id="{7CA42D59-EAD6-4F95-84F1-32A30F057856}"/>
              </a:ext>
            </a:extLst>
          </p:cNvPr>
          <p:cNvSpPr>
            <a:spLocks noGrp="1"/>
          </p:cNvSpPr>
          <p:nvPr>
            <p:ph type="body" sz="quarter" idx="32"/>
            <p:custDataLst>
              <p:tags r:id="rId2"/>
            </p:custDataLst>
          </p:nvPr>
        </p:nvSpPr>
        <p:spPr/>
        <p:txBody>
          <a:bodyPr rtlCol="0">
            <a:noAutofit/>
          </a:bodyPr>
          <a:lstStyle/>
          <a:p>
            <a:pPr lvl="0">
              <a:lnSpc>
                <a:spcPct val="107000"/>
              </a:lnSpc>
              <a:spcAft>
                <a:spcPts val="800"/>
              </a:spcAft>
            </a:pPr>
            <a:r>
              <a:rPr lang="fr-CA" sz="1800" dirty="0">
                <a:effectLst/>
                <a:ea typeface="Calibri" panose="020F0502020204030204" pitchFamily="34" charset="0"/>
                <a:cs typeface="Times New Roman" panose="02020603050405020304" pitchFamily="18" charset="0"/>
              </a:rPr>
              <a:t>Qu’est-ce que votre municipalité peut faire à petite ou à grande échelle pour mieux inclure et intégrer les personnes immigrantes ?</a:t>
            </a:r>
          </a:p>
        </p:txBody>
      </p:sp>
      <p:sp>
        <p:nvSpPr>
          <p:cNvPr id="5" name="Espace réservé du contenu 4">
            <a:extLst>
              <a:ext uri="{FF2B5EF4-FFF2-40B4-BE49-F238E27FC236}">
                <a16:creationId xmlns:a16="http://schemas.microsoft.com/office/drawing/2014/main" id="{CEEB3BAE-C0B2-447C-B8BE-96C6BD84D658}"/>
              </a:ext>
            </a:extLst>
          </p:cNvPr>
          <p:cNvSpPr>
            <a:spLocks noGrp="1"/>
          </p:cNvSpPr>
          <p:nvPr>
            <p:ph sz="half" idx="2"/>
            <p:custDataLst>
              <p:tags r:id="rId3"/>
            </p:custDataLst>
          </p:nvPr>
        </p:nvSpPr>
        <p:spPr>
          <a:xfrm>
            <a:off x="431800" y="2200764"/>
            <a:ext cx="10511504" cy="2194694"/>
          </a:xfrm>
        </p:spPr>
        <p:txBody>
          <a:bodyPr rtlCol="0">
            <a:noAutofit/>
          </a:bodyPr>
          <a:lstStyle/>
          <a:p>
            <a:pPr marL="342900" lvl="1" indent="-342900">
              <a:lnSpc>
                <a:spcPct val="127000"/>
              </a:lnSpc>
            </a:pPr>
            <a:r>
              <a:rPr lang="fr-CA" sz="1800" dirty="0"/>
              <a:t>Offrir des activités interculturelles (songez à la demande de soutien!) : </a:t>
            </a:r>
          </a:p>
          <a:p>
            <a:pPr marL="742950" lvl="2" indent="-342900">
              <a:lnSpc>
                <a:spcPct val="127000"/>
              </a:lnSpc>
            </a:pPr>
            <a:r>
              <a:rPr lang="fr-CA" sz="1600" dirty="0"/>
              <a:t>Spectacles interculturels de conteurs, musiciens, théâtre</a:t>
            </a:r>
          </a:p>
          <a:p>
            <a:pPr marL="742950" lvl="2" indent="-342900">
              <a:lnSpc>
                <a:spcPct val="127000"/>
              </a:lnSpc>
            </a:pPr>
            <a:r>
              <a:rPr lang="fr-CA" sz="1600" dirty="0"/>
              <a:t>Activités à la bibliothèque sur des thèmes interculturels</a:t>
            </a:r>
          </a:p>
          <a:p>
            <a:pPr marL="742950" lvl="2" indent="-342900">
              <a:lnSpc>
                <a:spcPct val="127000"/>
              </a:lnSpc>
            </a:pPr>
            <a:r>
              <a:rPr lang="fr-CA" sz="1600" dirty="0"/>
              <a:t>Marché public : Activités culinaires à saveur internationale</a:t>
            </a:r>
          </a:p>
          <a:p>
            <a:pPr marL="742950" lvl="2" indent="-342900">
              <a:lnSpc>
                <a:spcPct val="127000"/>
              </a:lnSpc>
            </a:pPr>
            <a:r>
              <a:rPr lang="fr-CA" sz="1600" dirty="0"/>
              <a:t>Projections des films du monde</a:t>
            </a:r>
          </a:p>
          <a:p>
            <a:pPr marL="742950" lvl="2" indent="-342900">
              <a:lnSpc>
                <a:spcPct val="127000"/>
              </a:lnSpc>
            </a:pPr>
            <a:r>
              <a:rPr lang="fr-CA" sz="1600" dirty="0"/>
              <a:t>Conférences et activités de médiation culturelle</a:t>
            </a:r>
          </a:p>
          <a:p>
            <a:pPr marL="742950" lvl="2" indent="-342900">
              <a:lnSpc>
                <a:spcPct val="127000"/>
              </a:lnSpc>
            </a:pPr>
            <a:r>
              <a:rPr lang="fr-CA" sz="1600" dirty="0"/>
              <a:t>Greffez-vous à une activité qui aura déjà lieu dans votre municipalité</a:t>
            </a:r>
          </a:p>
          <a:p>
            <a:pPr marL="342900" lvl="1" indent="-342900">
              <a:lnSpc>
                <a:spcPct val="127000"/>
              </a:lnSpc>
            </a:pPr>
            <a:r>
              <a:rPr lang="fr-CA" sz="1800" dirty="0"/>
              <a:t>Connaître les ressources et organismes disponibles dans la MRC : </a:t>
            </a:r>
          </a:p>
          <a:p>
            <a:pPr marL="742950" lvl="2" indent="-342900">
              <a:lnSpc>
                <a:spcPct val="127000"/>
              </a:lnSpc>
            </a:pPr>
            <a:r>
              <a:rPr lang="fr-CA" sz="1600" dirty="0"/>
              <a:t>CIE Laurentides, Le COFFRET, Accompagnement Québec, CÉGEP (francisation), Centre des Cimes (francisation), etc.</a:t>
            </a:r>
          </a:p>
          <a:p>
            <a:pPr marL="342900" lvl="1" indent="-342900">
              <a:lnSpc>
                <a:spcPct val="127000"/>
              </a:lnSpc>
            </a:pPr>
            <a:endParaRPr lang="fr-CA" dirty="0"/>
          </a:p>
        </p:txBody>
      </p:sp>
      <p:sp>
        <p:nvSpPr>
          <p:cNvPr id="8" name="Espace réservé du numéro de diapositive 7">
            <a:extLst>
              <a:ext uri="{FF2B5EF4-FFF2-40B4-BE49-F238E27FC236}">
                <a16:creationId xmlns:a16="http://schemas.microsoft.com/office/drawing/2014/main" id="{E6AC9832-FB01-464A-9824-61887B77997E}"/>
              </a:ext>
            </a:extLst>
          </p:cNvPr>
          <p:cNvSpPr>
            <a:spLocks noGrp="1"/>
          </p:cNvSpPr>
          <p:nvPr>
            <p:ph type="sldNum" sz="quarter" idx="33"/>
            <p:custDataLst>
              <p:tags r:id="rId4"/>
            </p:custDataLst>
          </p:nvPr>
        </p:nvSpPr>
        <p:spPr/>
        <p:txBody>
          <a:bodyPr rtlCol="0"/>
          <a:lstStyle/>
          <a:p>
            <a:pPr rtl="0"/>
            <a:fld id="{19B51A1E-902D-48AF-9020-955120F399B6}" type="slidenum">
              <a:rPr lang="fr-FR" smtClean="0"/>
              <a:pPr rtl="0"/>
              <a:t>20</a:t>
            </a:fld>
            <a:endParaRPr lang="fr-FR"/>
          </a:p>
        </p:txBody>
      </p:sp>
      <p:pic>
        <p:nvPicPr>
          <p:cNvPr id="14" name="Image 13" descr="Une image contenant texte&#10;&#10;Description générée automatiquement">
            <a:extLst>
              <a:ext uri="{FF2B5EF4-FFF2-40B4-BE49-F238E27FC236}">
                <a16:creationId xmlns:a16="http://schemas.microsoft.com/office/drawing/2014/main" id="{380D7D19-D043-4998-8E62-155618526AC7}"/>
              </a:ext>
            </a:extLst>
          </p:cNvPr>
          <p:cNvPicPr>
            <a:picLocks noChangeAspect="1"/>
          </p:cNvPicPr>
          <p:nvPr>
            <p:custDataLst>
              <p:tags r:id="rId5"/>
            </p:custDataLst>
          </p:nvPr>
        </p:nvPicPr>
        <p:blipFill>
          <a:blip r:embed="rId9"/>
          <a:stretch>
            <a:fillRect/>
          </a:stretch>
        </p:blipFill>
        <p:spPr>
          <a:xfrm>
            <a:off x="10943304" y="6350502"/>
            <a:ext cx="1248696" cy="499478"/>
          </a:xfrm>
          <a:prstGeom prst="rect">
            <a:avLst/>
          </a:prstGeom>
        </p:spPr>
      </p:pic>
      <p:sp>
        <p:nvSpPr>
          <p:cNvPr id="15" name="Rectangle 14" descr="Bloc d’accentuation">
            <a:extLst>
              <a:ext uri="{FF2B5EF4-FFF2-40B4-BE49-F238E27FC236}">
                <a16:creationId xmlns:a16="http://schemas.microsoft.com/office/drawing/2014/main" id="{BB5D672E-7707-467C-8F75-301AC3ED512D}"/>
              </a:ext>
              <a:ext uri="{C183D7F6-B498-43B3-948B-1728B52AA6E4}">
                <adec:decorative xmlns:adec="http://schemas.microsoft.com/office/drawing/2017/decorative" val="1"/>
              </a:ext>
            </a:extLst>
          </p:cNvPr>
          <p:cNvSpPr/>
          <p:nvPr>
            <p:custDataLst>
              <p:tags r:id="rId6"/>
            </p:custDataLst>
          </p:nvPr>
        </p:nvSpPr>
        <p:spPr>
          <a:xfrm>
            <a:off x="431800" y="1863467"/>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Tree>
    <p:extLst>
      <p:ext uri="{BB962C8B-B14F-4D97-AF65-F5344CB8AC3E}">
        <p14:creationId xmlns:p14="http://schemas.microsoft.com/office/powerpoint/2010/main" val="3004785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Espace réservé d’image 31">
            <a:extLst>
              <a:ext uri="{FF2B5EF4-FFF2-40B4-BE49-F238E27FC236}">
                <a16:creationId xmlns:a16="http://schemas.microsoft.com/office/drawing/2014/main" id="{AAB6EE12-FEF8-FB41-A909-0DA61D7725C7}"/>
              </a:ext>
            </a:extLst>
          </p:cNvPr>
          <p:cNvPicPr>
            <a:picLocks noGrp="1" noChangeAspect="1"/>
          </p:cNvPicPr>
          <p:nvPr>
            <p:ph type="pic" sz="quarter" idx="10"/>
            <p:custDataLst>
              <p:tags r:id="rId1"/>
            </p:custDataLst>
          </p:nvPr>
        </p:nvPicPr>
        <p:blipFill>
          <a:blip r:embed="rId15"/>
          <a:srcRect l="2087" r="2087"/>
          <a:stretch/>
        </p:blipFill>
        <p:spPr>
          <a:xfrm>
            <a:off x="0" y="0"/>
            <a:ext cx="9780102" cy="6804025"/>
          </a:xfrm>
        </p:spPr>
      </p:pic>
      <p:sp>
        <p:nvSpPr>
          <p:cNvPr id="14" name="Titre 13">
            <a:extLst>
              <a:ext uri="{FF2B5EF4-FFF2-40B4-BE49-F238E27FC236}">
                <a16:creationId xmlns:a16="http://schemas.microsoft.com/office/drawing/2014/main" id="{6C38D7A9-9299-4108-BB08-026F4B9CAE7B}"/>
              </a:ext>
            </a:extLst>
          </p:cNvPr>
          <p:cNvSpPr>
            <a:spLocks noGrp="1"/>
          </p:cNvSpPr>
          <p:nvPr>
            <p:ph type="ctrTitle"/>
            <p:custDataLst>
              <p:tags r:id="rId2"/>
            </p:custDataLst>
          </p:nvPr>
        </p:nvSpPr>
        <p:spPr>
          <a:xfrm>
            <a:off x="6243484" y="2399071"/>
            <a:ext cx="5948516" cy="1412967"/>
          </a:xfrm>
        </p:spPr>
        <p:txBody>
          <a:bodyPr tIns="108000" rtlCol="0"/>
          <a:lstStyle/>
          <a:p>
            <a:pPr rtl="0">
              <a:lnSpc>
                <a:spcPct val="70000"/>
              </a:lnSpc>
            </a:pPr>
            <a:br>
              <a:rPr lang="fr-FR" sz="4000" dirty="0"/>
            </a:br>
            <a:r>
              <a:rPr lang="fr-FR" sz="4000" dirty="0"/>
              <a:t>Merci de votre attention !</a:t>
            </a:r>
          </a:p>
        </p:txBody>
      </p:sp>
      <p:sp>
        <p:nvSpPr>
          <p:cNvPr id="4" name="Espace réservé du texte 3">
            <a:extLst>
              <a:ext uri="{FF2B5EF4-FFF2-40B4-BE49-F238E27FC236}">
                <a16:creationId xmlns:a16="http://schemas.microsoft.com/office/drawing/2014/main" id="{60828E04-9C2A-4859-8050-C2DF67A249CB}"/>
              </a:ext>
            </a:extLst>
          </p:cNvPr>
          <p:cNvSpPr>
            <a:spLocks noGrp="1"/>
          </p:cNvSpPr>
          <p:nvPr>
            <p:ph type="body" sz="quarter" idx="15"/>
            <p:custDataLst>
              <p:tags r:id="rId3"/>
            </p:custDataLst>
          </p:nvPr>
        </p:nvSpPr>
        <p:spPr/>
        <p:txBody>
          <a:bodyPr rtlCol="0">
            <a:normAutofit fontScale="92500" lnSpcReduction="20000"/>
          </a:bodyPr>
          <a:lstStyle/>
          <a:p>
            <a:pPr rtl="0"/>
            <a:r>
              <a:rPr lang="fr-FR" dirty="0"/>
              <a:t>Marilyn Vaillancourt</a:t>
            </a:r>
          </a:p>
        </p:txBody>
      </p:sp>
      <p:sp>
        <p:nvSpPr>
          <p:cNvPr id="5" name="Espace réservé du texte 4">
            <a:extLst>
              <a:ext uri="{FF2B5EF4-FFF2-40B4-BE49-F238E27FC236}">
                <a16:creationId xmlns:a16="http://schemas.microsoft.com/office/drawing/2014/main" id="{11265965-2271-4C1C-BD0A-6F85F80FF9A6}"/>
              </a:ext>
            </a:extLst>
          </p:cNvPr>
          <p:cNvSpPr>
            <a:spLocks noGrp="1"/>
          </p:cNvSpPr>
          <p:nvPr>
            <p:ph type="body" sz="quarter" idx="16"/>
            <p:custDataLst>
              <p:tags r:id="rId4"/>
            </p:custDataLst>
          </p:nvPr>
        </p:nvSpPr>
        <p:spPr/>
        <p:txBody>
          <a:bodyPr rtlCol="0">
            <a:normAutofit fontScale="92500" lnSpcReduction="20000"/>
          </a:bodyPr>
          <a:lstStyle/>
          <a:p>
            <a:pPr rtl="0"/>
            <a:r>
              <a:rPr lang="fr-FR" dirty="0"/>
              <a:t>819 681-3373 poste 1406</a:t>
            </a:r>
          </a:p>
        </p:txBody>
      </p:sp>
      <p:sp>
        <p:nvSpPr>
          <p:cNvPr id="6" name="Espace réservé du texte 5">
            <a:extLst>
              <a:ext uri="{FF2B5EF4-FFF2-40B4-BE49-F238E27FC236}">
                <a16:creationId xmlns:a16="http://schemas.microsoft.com/office/drawing/2014/main" id="{50A3BCC3-A277-4C0B-9EBA-EB53990D8EBD}"/>
              </a:ext>
            </a:extLst>
          </p:cNvPr>
          <p:cNvSpPr>
            <a:spLocks noGrp="1"/>
          </p:cNvSpPr>
          <p:nvPr>
            <p:ph type="body" sz="quarter" idx="17"/>
            <p:custDataLst>
              <p:tags r:id="rId5"/>
            </p:custDataLst>
          </p:nvPr>
        </p:nvSpPr>
        <p:spPr/>
        <p:txBody>
          <a:bodyPr rtlCol="0">
            <a:normAutofit fontScale="85000" lnSpcReduction="10000"/>
          </a:bodyPr>
          <a:lstStyle/>
          <a:p>
            <a:pPr rtl="0"/>
            <a:r>
              <a:rPr lang="fr-FR" dirty="0"/>
              <a:t>projet@cdemrclaurentides.org</a:t>
            </a:r>
          </a:p>
        </p:txBody>
      </p:sp>
      <p:sp>
        <p:nvSpPr>
          <p:cNvPr id="16" name="Espace réservé du texte 15">
            <a:extLst>
              <a:ext uri="{FF2B5EF4-FFF2-40B4-BE49-F238E27FC236}">
                <a16:creationId xmlns:a16="http://schemas.microsoft.com/office/drawing/2014/main" id="{FD8A1232-50A8-4535-AAF9-7F4180EAA0DD}"/>
              </a:ext>
            </a:extLst>
          </p:cNvPr>
          <p:cNvSpPr>
            <a:spLocks noGrp="1"/>
          </p:cNvSpPr>
          <p:nvPr>
            <p:ph type="body" sz="quarter" idx="18"/>
            <p:custDataLst>
              <p:tags r:id="rId6"/>
            </p:custDataLst>
          </p:nvPr>
        </p:nvSpPr>
        <p:spPr/>
        <p:txBody>
          <a:bodyPr rtlCol="0">
            <a:normAutofit fontScale="85000" lnSpcReduction="10000"/>
          </a:bodyPr>
          <a:lstStyle/>
          <a:p>
            <a:pPr rtl="0"/>
            <a:r>
              <a:rPr lang="fr-FR" dirty="0"/>
              <a:t>CDE de la MRC des Laurentides</a:t>
            </a:r>
          </a:p>
        </p:txBody>
      </p:sp>
      <p:sp>
        <p:nvSpPr>
          <p:cNvPr id="12" name="Espace réservé du numéro de diapositive 11">
            <a:extLst>
              <a:ext uri="{FF2B5EF4-FFF2-40B4-BE49-F238E27FC236}">
                <a16:creationId xmlns:a16="http://schemas.microsoft.com/office/drawing/2014/main" id="{91814EC9-246A-4C6E-941E-5774FE72F08E}"/>
              </a:ext>
            </a:extLst>
          </p:cNvPr>
          <p:cNvSpPr>
            <a:spLocks noGrp="1"/>
          </p:cNvSpPr>
          <p:nvPr>
            <p:ph type="sldNum" sz="quarter" idx="20"/>
            <p:custDataLst>
              <p:tags r:id="rId7"/>
            </p:custDataLst>
          </p:nvPr>
        </p:nvSpPr>
        <p:spPr/>
        <p:txBody>
          <a:bodyPr rtlCol="0"/>
          <a:lstStyle/>
          <a:p>
            <a:pPr rtl="0"/>
            <a:fld id="{19B51A1E-902D-48AF-9020-955120F399B6}" type="slidenum">
              <a:rPr lang="fr-FR" smtClean="0"/>
              <a:pPr rtl="0"/>
              <a:t>21</a:t>
            </a:fld>
            <a:endParaRPr lang="fr-FR"/>
          </a:p>
        </p:txBody>
      </p:sp>
      <p:pic>
        <p:nvPicPr>
          <p:cNvPr id="8" name="Graphisme 7" descr="Utilisateur" title="Icône - Nom du présentateur">
            <a:extLst>
              <a:ext uri="{FF2B5EF4-FFF2-40B4-BE49-F238E27FC236}">
                <a16:creationId xmlns:a16="http://schemas.microsoft.com/office/drawing/2014/main" id="{111541C4-DB03-4E53-994D-499C7D73C4DF}"/>
              </a:ext>
            </a:extLst>
          </p:cNvPr>
          <p:cNvPicPr>
            <a:picLocks noChangeAspect="1"/>
          </p:cNvPicPr>
          <p:nvPr>
            <p:custDataLst>
              <p:tags r:id="rId8"/>
            </p:custDataLst>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1485495" y="4006655"/>
            <a:ext cx="218900" cy="218900"/>
          </a:xfrm>
          <a:prstGeom prst="rect">
            <a:avLst/>
          </a:prstGeom>
        </p:spPr>
      </p:pic>
      <p:pic>
        <p:nvPicPr>
          <p:cNvPr id="10" name="Graphisme 9" descr="Smartphone" title="Icône - Numéro de téléphone du présentateur">
            <a:extLst>
              <a:ext uri="{FF2B5EF4-FFF2-40B4-BE49-F238E27FC236}">
                <a16:creationId xmlns:a16="http://schemas.microsoft.com/office/drawing/2014/main" id="{A29DE31C-E099-4579-BB03-675E0A40C5F2}"/>
              </a:ext>
            </a:extLst>
          </p:cNvPr>
          <p:cNvPicPr>
            <a:picLocks noChangeAspect="1"/>
          </p:cNvPicPr>
          <p:nvPr>
            <p:custDataLst>
              <p:tags r:id="rId9"/>
            </p:custDataLst>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485495" y="4355103"/>
            <a:ext cx="218900" cy="218900"/>
          </a:xfrm>
          <a:prstGeom prst="rect">
            <a:avLst/>
          </a:prstGeom>
        </p:spPr>
      </p:pic>
      <p:pic>
        <p:nvPicPr>
          <p:cNvPr id="9" name="Graphisme 8" descr="Enveloppe" title="Icône - Adresse e-mail du présentateur">
            <a:extLst>
              <a:ext uri="{FF2B5EF4-FFF2-40B4-BE49-F238E27FC236}">
                <a16:creationId xmlns:a16="http://schemas.microsoft.com/office/drawing/2014/main" id="{773C1382-ACE1-460F-A1B6-AB761A7D2E6B}"/>
              </a:ext>
            </a:extLst>
          </p:cNvPr>
          <p:cNvPicPr>
            <a:picLocks noChangeAspect="1"/>
          </p:cNvPicPr>
          <p:nvPr>
            <p:custDataLst>
              <p:tags r:id="rId10"/>
            </p:custDataLst>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1485495" y="4703551"/>
            <a:ext cx="218900" cy="218900"/>
          </a:xfrm>
          <a:prstGeom prst="rect">
            <a:avLst/>
          </a:prstGeom>
        </p:spPr>
      </p:pic>
      <p:pic>
        <p:nvPicPr>
          <p:cNvPr id="11" name="Graphisme 10" descr="Lien">
            <a:extLst>
              <a:ext uri="{FF2B5EF4-FFF2-40B4-BE49-F238E27FC236}">
                <a16:creationId xmlns:a16="http://schemas.microsoft.com/office/drawing/2014/main" id="{0718E6E0-05A2-479C-AEA8-1A385EB73474}"/>
              </a:ext>
            </a:extLst>
          </p:cNvPr>
          <p:cNvPicPr>
            <a:picLocks noChangeAspect="1"/>
          </p:cNvPicPr>
          <p:nvPr>
            <p:custDataLst>
              <p:tags r:id="rId11"/>
            </p:custDataLst>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1472552" y="5040763"/>
            <a:ext cx="244786" cy="244786"/>
          </a:xfrm>
          <a:prstGeom prst="rect">
            <a:avLst/>
          </a:prstGeom>
        </p:spPr>
      </p:pic>
      <p:pic>
        <p:nvPicPr>
          <p:cNvPr id="13" name="Image 12" descr="Une image contenant texte&#10;&#10;Description générée automatiquement">
            <a:extLst>
              <a:ext uri="{FF2B5EF4-FFF2-40B4-BE49-F238E27FC236}">
                <a16:creationId xmlns:a16="http://schemas.microsoft.com/office/drawing/2014/main" id="{F7DA1D5E-7BF7-407E-B1CB-8ACA14770355}"/>
              </a:ext>
            </a:extLst>
          </p:cNvPr>
          <p:cNvPicPr>
            <a:picLocks noChangeAspect="1"/>
          </p:cNvPicPr>
          <p:nvPr>
            <p:custDataLst>
              <p:tags r:id="rId12"/>
            </p:custDataLst>
          </p:nvPr>
        </p:nvPicPr>
        <p:blipFill>
          <a:blip r:embed="rId24"/>
          <a:stretch>
            <a:fillRect/>
          </a:stretch>
        </p:blipFill>
        <p:spPr>
          <a:xfrm>
            <a:off x="10943304" y="6350502"/>
            <a:ext cx="1248696" cy="499478"/>
          </a:xfrm>
          <a:prstGeom prst="rect">
            <a:avLst/>
          </a:prstGeom>
        </p:spPr>
      </p:pic>
    </p:spTree>
    <p:extLst>
      <p:ext uri="{BB962C8B-B14F-4D97-AF65-F5344CB8AC3E}">
        <p14:creationId xmlns:p14="http://schemas.microsoft.com/office/powerpoint/2010/main" val="3247122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Espace réservé d’image 8">
            <a:extLst>
              <a:ext uri="{FF2B5EF4-FFF2-40B4-BE49-F238E27FC236}">
                <a16:creationId xmlns:a16="http://schemas.microsoft.com/office/drawing/2014/main" id="{A9A75888-22E3-1D43-9112-DA02186070B5}"/>
              </a:ext>
            </a:extLst>
          </p:cNvPr>
          <p:cNvPicPr>
            <a:picLocks noGrp="1" noChangeAspect="1"/>
          </p:cNvPicPr>
          <p:nvPr>
            <p:ph type="pic" sz="quarter" idx="14"/>
            <p:custDataLst>
              <p:tags r:id="rId1"/>
            </p:custDataLst>
          </p:nvPr>
        </p:nvPicPr>
        <p:blipFill>
          <a:blip r:embed="rId10"/>
          <a:srcRect l="15699" r="15699"/>
          <a:stretch/>
        </p:blipFill>
        <p:spPr>
          <a:xfrm>
            <a:off x="6095999" y="8020"/>
            <a:ext cx="6096001" cy="6344653"/>
          </a:xfrm>
        </p:spPr>
      </p:pic>
      <p:sp>
        <p:nvSpPr>
          <p:cNvPr id="2" name="Titre 1">
            <a:extLst>
              <a:ext uri="{FF2B5EF4-FFF2-40B4-BE49-F238E27FC236}">
                <a16:creationId xmlns:a16="http://schemas.microsoft.com/office/drawing/2014/main" id="{3560F281-4FF6-4617-A809-AC9C15ECF18A}"/>
              </a:ext>
            </a:extLst>
          </p:cNvPr>
          <p:cNvSpPr>
            <a:spLocks noGrp="1"/>
          </p:cNvSpPr>
          <p:nvPr>
            <p:ph type="title"/>
            <p:custDataLst>
              <p:tags r:id="rId2"/>
            </p:custDataLst>
          </p:nvPr>
        </p:nvSpPr>
        <p:spPr/>
        <p:txBody>
          <a:bodyPr rtlCol="0">
            <a:noAutofit/>
          </a:bodyPr>
          <a:lstStyle/>
          <a:p>
            <a:pPr rtl="0"/>
            <a:r>
              <a:rPr lang="fr-FR" sz="3400" dirty="0"/>
              <a:t>Rôle du volet Immigration</a:t>
            </a:r>
          </a:p>
        </p:txBody>
      </p:sp>
      <p:sp>
        <p:nvSpPr>
          <p:cNvPr id="3" name="Espace réservé du texte 2">
            <a:extLst>
              <a:ext uri="{FF2B5EF4-FFF2-40B4-BE49-F238E27FC236}">
                <a16:creationId xmlns:a16="http://schemas.microsoft.com/office/drawing/2014/main" id="{611DC577-0A95-47D0-95D9-5F8DA763D46B}"/>
              </a:ext>
            </a:extLst>
          </p:cNvPr>
          <p:cNvSpPr>
            <a:spLocks noGrp="1"/>
          </p:cNvSpPr>
          <p:nvPr>
            <p:ph type="body" sz="quarter" idx="32"/>
            <p:custDataLst>
              <p:tags r:id="rId3"/>
            </p:custDataLst>
          </p:nvPr>
        </p:nvSpPr>
        <p:spPr/>
        <p:txBody>
          <a:bodyPr rtlCol="0">
            <a:normAutofit lnSpcReduction="10000"/>
          </a:bodyPr>
          <a:lstStyle/>
          <a:p>
            <a:pPr rtl="0"/>
            <a:r>
              <a:rPr lang="fr-FR" dirty="0"/>
              <a:t>Deux types d’accompagnements pour mieux servir les municipalités et les entreprises sur notre territoire.</a:t>
            </a:r>
          </a:p>
        </p:txBody>
      </p:sp>
      <p:sp>
        <p:nvSpPr>
          <p:cNvPr id="4" name="Espace réservé du contenu 3">
            <a:extLst>
              <a:ext uri="{FF2B5EF4-FFF2-40B4-BE49-F238E27FC236}">
                <a16:creationId xmlns:a16="http://schemas.microsoft.com/office/drawing/2014/main" id="{D355C61F-C8F1-4977-8E1F-F16C0D9EA88C}"/>
              </a:ext>
            </a:extLst>
          </p:cNvPr>
          <p:cNvSpPr>
            <a:spLocks noGrp="1"/>
          </p:cNvSpPr>
          <p:nvPr>
            <p:ph sz="half" idx="1"/>
            <p:custDataLst>
              <p:tags r:id="rId4"/>
            </p:custDataLst>
          </p:nvPr>
        </p:nvSpPr>
        <p:spPr>
          <a:xfrm>
            <a:off x="432000" y="1137037"/>
            <a:ext cx="5472000" cy="4611756"/>
          </a:xfrm>
        </p:spPr>
        <p:txBody>
          <a:bodyPr rtlCol="0">
            <a:normAutofit/>
          </a:bodyPr>
          <a:lstStyle/>
          <a:p>
            <a:pPr marL="0" indent="0" rtl="0">
              <a:buNone/>
            </a:pPr>
            <a:r>
              <a:rPr lang="fr-CA" sz="2800" dirty="0"/>
              <a:t>Plan d’action en immigration</a:t>
            </a:r>
          </a:p>
          <a:p>
            <a:pPr marL="0" indent="0" rtl="0">
              <a:buNone/>
            </a:pPr>
            <a:endParaRPr lang="fr-CA" sz="2800" dirty="0"/>
          </a:p>
          <a:p>
            <a:r>
              <a:rPr lang="fr-CA" dirty="0"/>
              <a:t>Marilyn Vaillancourt, chargée de projet en immigration et emploi</a:t>
            </a:r>
            <a:endParaRPr lang="fr-FR" dirty="0"/>
          </a:p>
          <a:p>
            <a:pPr>
              <a:lnSpc>
                <a:spcPct val="107000"/>
              </a:lnSpc>
            </a:pPr>
            <a:r>
              <a:rPr lang="fr-CA" dirty="0"/>
              <a:t>3e Entente avec ministère de l’Immigration, de la Francisation et de l’Intégration (MIFI)</a:t>
            </a:r>
            <a:br>
              <a:rPr lang="fr-CA" dirty="0"/>
            </a:br>
            <a:r>
              <a:rPr lang="fr-CA" dirty="0"/>
              <a:t>(2021-2023)</a:t>
            </a:r>
          </a:p>
          <a:p>
            <a:pPr>
              <a:lnSpc>
                <a:spcPct val="107000"/>
              </a:lnSpc>
            </a:pPr>
            <a:r>
              <a:rPr lang="fr-CA" dirty="0"/>
              <a:t>Programme d’appui aux collectivités</a:t>
            </a:r>
          </a:p>
          <a:p>
            <a:pPr>
              <a:lnSpc>
                <a:spcPct val="107000"/>
              </a:lnSpc>
            </a:pPr>
            <a:r>
              <a:rPr lang="fr-CA" dirty="0"/>
              <a:t>5 grands Axes pour développer des actions </a:t>
            </a:r>
          </a:p>
          <a:p>
            <a:pPr lvl="1">
              <a:lnSpc>
                <a:spcPct val="107000"/>
              </a:lnSpc>
            </a:pPr>
            <a:r>
              <a:rPr lang="fr-CA" sz="1800" dirty="0"/>
              <a:t>Attraction, Sensibilisation, Préparation du milieu, Rapprochement interculturel et Concertation</a:t>
            </a:r>
          </a:p>
        </p:txBody>
      </p:sp>
      <p:sp>
        <p:nvSpPr>
          <p:cNvPr id="6" name="Espace réservé du numéro de diapositive 5">
            <a:extLst>
              <a:ext uri="{FF2B5EF4-FFF2-40B4-BE49-F238E27FC236}">
                <a16:creationId xmlns:a16="http://schemas.microsoft.com/office/drawing/2014/main" id="{1C554D9F-1895-486E-BFBA-905BB2D29E08}"/>
              </a:ext>
            </a:extLst>
          </p:cNvPr>
          <p:cNvSpPr>
            <a:spLocks noGrp="1"/>
          </p:cNvSpPr>
          <p:nvPr>
            <p:ph type="sldNum" sz="quarter" idx="33"/>
            <p:custDataLst>
              <p:tags r:id="rId5"/>
            </p:custDataLst>
          </p:nvPr>
        </p:nvSpPr>
        <p:spPr/>
        <p:txBody>
          <a:bodyPr rtlCol="0"/>
          <a:lstStyle/>
          <a:p>
            <a:pPr rtl="0"/>
            <a:fld id="{19B51A1E-902D-48AF-9020-955120F399B6}" type="slidenum">
              <a:rPr lang="fr-FR" smtClean="0"/>
              <a:pPr rtl="0"/>
              <a:t>3</a:t>
            </a:fld>
            <a:endParaRPr lang="fr-FR" dirty="0"/>
          </a:p>
        </p:txBody>
      </p:sp>
      <p:sp>
        <p:nvSpPr>
          <p:cNvPr id="20" name="Rectangle 19" descr="Bloc d’accentuation">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custDataLst>
              <p:tags r:id="rId6"/>
            </p:custDataLst>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pic>
        <p:nvPicPr>
          <p:cNvPr id="11" name="Image 10" descr="Une image contenant texte&#10;&#10;Description générée automatiquement">
            <a:extLst>
              <a:ext uri="{FF2B5EF4-FFF2-40B4-BE49-F238E27FC236}">
                <a16:creationId xmlns:a16="http://schemas.microsoft.com/office/drawing/2014/main" id="{2BB3D69E-4CF0-46D2-BAD4-7947DBDFB133}"/>
              </a:ext>
            </a:extLst>
          </p:cNvPr>
          <p:cNvPicPr>
            <a:picLocks noChangeAspect="1"/>
          </p:cNvPicPr>
          <p:nvPr>
            <p:custDataLst>
              <p:tags r:id="rId7"/>
            </p:custDataLst>
          </p:nvPr>
        </p:nvPicPr>
        <p:blipFill>
          <a:blip r:embed="rId11"/>
          <a:stretch>
            <a:fillRect/>
          </a:stretch>
        </p:blipFill>
        <p:spPr>
          <a:xfrm>
            <a:off x="10943304" y="6350502"/>
            <a:ext cx="1248696" cy="499478"/>
          </a:xfrm>
          <a:prstGeom prst="rect">
            <a:avLst/>
          </a:prstGeom>
        </p:spPr>
      </p:pic>
    </p:spTree>
    <p:extLst>
      <p:ext uri="{BB962C8B-B14F-4D97-AF65-F5344CB8AC3E}">
        <p14:creationId xmlns:p14="http://schemas.microsoft.com/office/powerpoint/2010/main" val="2948365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04E83-A4F0-49C5-BB01-F5773509A2B3}"/>
              </a:ext>
            </a:extLst>
          </p:cNvPr>
          <p:cNvSpPr>
            <a:spLocks noGrp="1"/>
          </p:cNvSpPr>
          <p:nvPr>
            <p:ph type="title"/>
            <p:custDataLst>
              <p:tags r:id="rId1"/>
            </p:custDataLst>
          </p:nvPr>
        </p:nvSpPr>
        <p:spPr/>
        <p:txBody>
          <a:bodyPr rtlCol="0">
            <a:normAutofit fontScale="90000"/>
          </a:bodyPr>
          <a:lstStyle/>
          <a:p>
            <a:pPr rtl="0"/>
            <a:r>
              <a:rPr lang="fr-FR" dirty="0"/>
              <a:t>Axe Attraction</a:t>
            </a:r>
          </a:p>
        </p:txBody>
      </p:sp>
      <p:sp>
        <p:nvSpPr>
          <p:cNvPr id="3" name="Espace réservé du texte 2">
            <a:extLst>
              <a:ext uri="{FF2B5EF4-FFF2-40B4-BE49-F238E27FC236}">
                <a16:creationId xmlns:a16="http://schemas.microsoft.com/office/drawing/2014/main" id="{7CA42D59-EAD6-4F95-84F1-32A30F057856}"/>
              </a:ext>
            </a:extLst>
          </p:cNvPr>
          <p:cNvSpPr>
            <a:spLocks noGrp="1"/>
          </p:cNvSpPr>
          <p:nvPr>
            <p:ph type="body" sz="quarter" idx="32"/>
            <p:custDataLst>
              <p:tags r:id="rId2"/>
            </p:custDataLst>
          </p:nvPr>
        </p:nvSpPr>
        <p:spPr/>
        <p:txBody>
          <a:bodyPr rtlCol="0">
            <a:normAutofit lnSpcReduction="10000"/>
          </a:bodyPr>
          <a:lstStyle/>
          <a:p>
            <a:pPr rtl="0"/>
            <a:r>
              <a:rPr lang="fr-CA" sz="1800" dirty="0">
                <a:effectLst/>
                <a:ea typeface="Calibri" panose="020F0502020204030204" pitchFamily="34" charset="0"/>
                <a:cs typeface="Times New Roman" panose="02020603050405020304" pitchFamily="18" charset="0"/>
              </a:rPr>
              <a:t>Organiser des activités d’attraction et promouvoir notre territoire et nos opportunités de travail</a:t>
            </a:r>
            <a:endParaRPr lang="fr-FR" dirty="0"/>
          </a:p>
        </p:txBody>
      </p:sp>
      <p:sp>
        <p:nvSpPr>
          <p:cNvPr id="5" name="Espace réservé du contenu 4">
            <a:extLst>
              <a:ext uri="{FF2B5EF4-FFF2-40B4-BE49-F238E27FC236}">
                <a16:creationId xmlns:a16="http://schemas.microsoft.com/office/drawing/2014/main" id="{CEEB3BAE-C0B2-447C-B8BE-96C6BD84D658}"/>
              </a:ext>
            </a:extLst>
          </p:cNvPr>
          <p:cNvSpPr>
            <a:spLocks noGrp="1"/>
          </p:cNvSpPr>
          <p:nvPr>
            <p:ph sz="half" idx="2"/>
            <p:custDataLst>
              <p:tags r:id="rId3"/>
            </p:custDataLst>
          </p:nvPr>
        </p:nvSpPr>
        <p:spPr>
          <a:xfrm>
            <a:off x="431800" y="2257904"/>
            <a:ext cx="10511504" cy="2194694"/>
          </a:xfrm>
        </p:spPr>
        <p:txBody>
          <a:bodyPr rtlCol="0">
            <a:normAutofit fontScale="92500"/>
          </a:bodyPr>
          <a:lstStyle/>
          <a:p>
            <a:pPr lvl="0">
              <a:lnSpc>
                <a:spcPct val="107000"/>
              </a:lnSpc>
            </a:pPr>
            <a:r>
              <a:rPr lang="fr-CA" dirty="0"/>
              <a:t>Promouvoir la qualité de vie améliorée des personnes immigrantes établies sur notre territoire</a:t>
            </a:r>
          </a:p>
          <a:p>
            <a:pPr lvl="0">
              <a:lnSpc>
                <a:spcPct val="107000"/>
              </a:lnSpc>
            </a:pPr>
            <a:r>
              <a:rPr lang="fr-CA" dirty="0"/>
              <a:t>Exemples : </a:t>
            </a:r>
          </a:p>
          <a:p>
            <a:pPr lvl="1">
              <a:lnSpc>
                <a:spcPct val="107000"/>
              </a:lnSpc>
            </a:pPr>
            <a:r>
              <a:rPr lang="fr-CA" dirty="0"/>
              <a:t>capsules Facebook</a:t>
            </a:r>
          </a:p>
          <a:p>
            <a:pPr lvl="1">
              <a:lnSpc>
                <a:spcPct val="107000"/>
              </a:lnSpc>
            </a:pPr>
            <a:r>
              <a:rPr lang="fr-CA" dirty="0"/>
              <a:t>création d’outils pour le Centre d’intégration en emploi Laurentides (CIE Laurentides) lorsqu’ils nous représentent dans des Salons de l’Emploi pour promouvoir les offres d’emploi ici par le site Web de la Caravane</a:t>
            </a:r>
          </a:p>
          <a:p>
            <a:pPr>
              <a:lnSpc>
                <a:spcPct val="107000"/>
              </a:lnSpc>
            </a:pPr>
            <a:r>
              <a:rPr lang="fr-CA" dirty="0"/>
              <a:t>CIE Laurentides – organisme pivot en régionalisation</a:t>
            </a:r>
          </a:p>
        </p:txBody>
      </p:sp>
      <p:sp>
        <p:nvSpPr>
          <p:cNvPr id="8" name="Espace réservé du numéro de diapositive 7">
            <a:extLst>
              <a:ext uri="{FF2B5EF4-FFF2-40B4-BE49-F238E27FC236}">
                <a16:creationId xmlns:a16="http://schemas.microsoft.com/office/drawing/2014/main" id="{E6AC9832-FB01-464A-9824-61887B77997E}"/>
              </a:ext>
            </a:extLst>
          </p:cNvPr>
          <p:cNvSpPr>
            <a:spLocks noGrp="1"/>
          </p:cNvSpPr>
          <p:nvPr>
            <p:ph type="sldNum" sz="quarter" idx="33"/>
            <p:custDataLst>
              <p:tags r:id="rId4"/>
            </p:custDataLst>
          </p:nvPr>
        </p:nvSpPr>
        <p:spPr/>
        <p:txBody>
          <a:bodyPr rtlCol="0"/>
          <a:lstStyle/>
          <a:p>
            <a:pPr rtl="0"/>
            <a:fld id="{19B51A1E-902D-48AF-9020-955120F399B6}" type="slidenum">
              <a:rPr lang="fr-FR" smtClean="0"/>
              <a:pPr rtl="0"/>
              <a:t>4</a:t>
            </a:fld>
            <a:endParaRPr lang="fr-FR"/>
          </a:p>
        </p:txBody>
      </p:sp>
      <p:pic>
        <p:nvPicPr>
          <p:cNvPr id="14" name="Image 13" descr="Une image contenant texte&#10;&#10;Description générée automatiquement">
            <a:extLst>
              <a:ext uri="{FF2B5EF4-FFF2-40B4-BE49-F238E27FC236}">
                <a16:creationId xmlns:a16="http://schemas.microsoft.com/office/drawing/2014/main" id="{380D7D19-D043-4998-8E62-155618526AC7}"/>
              </a:ext>
            </a:extLst>
          </p:cNvPr>
          <p:cNvPicPr>
            <a:picLocks noChangeAspect="1"/>
          </p:cNvPicPr>
          <p:nvPr>
            <p:custDataLst>
              <p:tags r:id="rId5"/>
            </p:custDataLst>
          </p:nvPr>
        </p:nvPicPr>
        <p:blipFill>
          <a:blip r:embed="rId9"/>
          <a:stretch>
            <a:fillRect/>
          </a:stretch>
        </p:blipFill>
        <p:spPr>
          <a:xfrm>
            <a:off x="10943304" y="6350502"/>
            <a:ext cx="1248696" cy="499478"/>
          </a:xfrm>
          <a:prstGeom prst="rect">
            <a:avLst/>
          </a:prstGeom>
        </p:spPr>
      </p:pic>
      <p:sp>
        <p:nvSpPr>
          <p:cNvPr id="19" name="Rectangle 18" descr="Bloc d’accentuation">
            <a:extLst>
              <a:ext uri="{FF2B5EF4-FFF2-40B4-BE49-F238E27FC236}">
                <a16:creationId xmlns:a16="http://schemas.microsoft.com/office/drawing/2014/main" id="{52FDCD0D-A6C1-4B9F-B842-17D9F25F287F}"/>
              </a:ext>
              <a:ext uri="{C183D7F6-B498-43B3-948B-1728B52AA6E4}">
                <adec:decorative xmlns:adec="http://schemas.microsoft.com/office/drawing/2017/decorative" val="1"/>
              </a:ext>
            </a:extLst>
          </p:cNvPr>
          <p:cNvSpPr/>
          <p:nvPr>
            <p:custDataLst>
              <p:tags r:id="rId6"/>
            </p:custDataLst>
          </p:nvPr>
        </p:nvSpPr>
        <p:spPr>
          <a:xfrm>
            <a:off x="431800" y="169649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Tree>
    <p:extLst>
      <p:ext uri="{BB962C8B-B14F-4D97-AF65-F5344CB8AC3E}">
        <p14:creationId xmlns:p14="http://schemas.microsoft.com/office/powerpoint/2010/main" val="298785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04E83-A4F0-49C5-BB01-F5773509A2B3}"/>
              </a:ext>
            </a:extLst>
          </p:cNvPr>
          <p:cNvSpPr>
            <a:spLocks noGrp="1"/>
          </p:cNvSpPr>
          <p:nvPr>
            <p:ph type="title"/>
            <p:custDataLst>
              <p:tags r:id="rId1"/>
            </p:custDataLst>
          </p:nvPr>
        </p:nvSpPr>
        <p:spPr/>
        <p:txBody>
          <a:bodyPr rtlCol="0">
            <a:normAutofit fontScale="90000"/>
          </a:bodyPr>
          <a:lstStyle/>
          <a:p>
            <a:pPr rtl="0"/>
            <a:r>
              <a:rPr lang="fr-FR" dirty="0"/>
              <a:t>Axe Sensibilisation</a:t>
            </a:r>
          </a:p>
        </p:txBody>
      </p:sp>
      <p:sp>
        <p:nvSpPr>
          <p:cNvPr id="3" name="Espace réservé du texte 2">
            <a:extLst>
              <a:ext uri="{FF2B5EF4-FFF2-40B4-BE49-F238E27FC236}">
                <a16:creationId xmlns:a16="http://schemas.microsoft.com/office/drawing/2014/main" id="{7CA42D59-EAD6-4F95-84F1-32A30F057856}"/>
              </a:ext>
            </a:extLst>
          </p:cNvPr>
          <p:cNvSpPr>
            <a:spLocks noGrp="1"/>
          </p:cNvSpPr>
          <p:nvPr>
            <p:ph type="body" sz="quarter" idx="32"/>
            <p:custDataLst>
              <p:tags r:id="rId2"/>
            </p:custDataLst>
          </p:nvPr>
        </p:nvSpPr>
        <p:spPr/>
        <p:txBody>
          <a:bodyPr rtlCol="0">
            <a:noAutofit/>
          </a:bodyPr>
          <a:lstStyle/>
          <a:p>
            <a:pPr lvl="0">
              <a:lnSpc>
                <a:spcPct val="107000"/>
              </a:lnSpc>
              <a:spcAft>
                <a:spcPts val="800"/>
              </a:spcAft>
            </a:pPr>
            <a:r>
              <a:rPr lang="fr-CA" dirty="0">
                <a:effectLst/>
                <a:ea typeface="Calibri" panose="020F0502020204030204" pitchFamily="34" charset="0"/>
                <a:cs typeface="Times New Roman" panose="02020603050405020304" pitchFamily="18" charset="0"/>
              </a:rPr>
              <a:t>Offrir aux entreprises et aux municipalités des ateliers sur la diversité</a:t>
            </a:r>
            <a:r>
              <a:rPr lang="fr-CA" dirty="0">
                <a:cs typeface="Times New Roman" panose="02020603050405020304" pitchFamily="18" charset="0"/>
              </a:rPr>
              <a:t> culturelle afin de les aider à mieux attirer, intégrer et fidéliser les travailleurs issus de l’immigration</a:t>
            </a:r>
          </a:p>
        </p:txBody>
      </p:sp>
      <p:sp>
        <p:nvSpPr>
          <p:cNvPr id="5" name="Espace réservé du contenu 4">
            <a:extLst>
              <a:ext uri="{FF2B5EF4-FFF2-40B4-BE49-F238E27FC236}">
                <a16:creationId xmlns:a16="http://schemas.microsoft.com/office/drawing/2014/main" id="{CEEB3BAE-C0B2-447C-B8BE-96C6BD84D658}"/>
              </a:ext>
            </a:extLst>
          </p:cNvPr>
          <p:cNvSpPr>
            <a:spLocks noGrp="1"/>
          </p:cNvSpPr>
          <p:nvPr>
            <p:ph sz="half" idx="2"/>
            <p:custDataLst>
              <p:tags r:id="rId3"/>
            </p:custDataLst>
          </p:nvPr>
        </p:nvSpPr>
        <p:spPr>
          <a:xfrm>
            <a:off x="431800" y="2432119"/>
            <a:ext cx="10511504" cy="2194694"/>
          </a:xfrm>
        </p:spPr>
        <p:txBody>
          <a:bodyPr rtlCol="0">
            <a:noAutofit/>
          </a:bodyPr>
          <a:lstStyle/>
          <a:p>
            <a:pPr>
              <a:lnSpc>
                <a:spcPct val="127000"/>
              </a:lnSpc>
            </a:pPr>
            <a:r>
              <a:rPr lang="fr-CA" dirty="0"/>
              <a:t>Inciter l’ensemble des acteurs du territoire à inclure dans leur formation régulière des activités de sensibilisation à la diversité culturelle </a:t>
            </a:r>
          </a:p>
          <a:p>
            <a:pPr>
              <a:lnSpc>
                <a:spcPct val="127000"/>
              </a:lnSpc>
            </a:pPr>
            <a:r>
              <a:rPr lang="fr-CA" dirty="0"/>
              <a:t>Développer une campagne de sensibilisation en lien avec la richesse de l’apport de la diversité culturelle dans notre communauté (grand public)</a:t>
            </a:r>
          </a:p>
          <a:p>
            <a:pPr>
              <a:lnSpc>
                <a:spcPct val="127000"/>
              </a:lnSpc>
            </a:pPr>
            <a:r>
              <a:rPr lang="fr-CA" dirty="0"/>
              <a:t>Exemples : </a:t>
            </a:r>
          </a:p>
          <a:p>
            <a:pPr lvl="1">
              <a:lnSpc>
                <a:spcPct val="127000"/>
              </a:lnSpc>
            </a:pPr>
            <a:r>
              <a:rPr lang="fr-CA" dirty="0"/>
              <a:t>Articles de journal, campagne de publicité Facebook, développement de signets pour bibliothèques de la MRC, ateliers pour entreprises</a:t>
            </a:r>
          </a:p>
        </p:txBody>
      </p:sp>
      <p:sp>
        <p:nvSpPr>
          <p:cNvPr id="8" name="Espace réservé du numéro de diapositive 7">
            <a:extLst>
              <a:ext uri="{FF2B5EF4-FFF2-40B4-BE49-F238E27FC236}">
                <a16:creationId xmlns:a16="http://schemas.microsoft.com/office/drawing/2014/main" id="{E6AC9832-FB01-464A-9824-61887B77997E}"/>
              </a:ext>
            </a:extLst>
          </p:cNvPr>
          <p:cNvSpPr>
            <a:spLocks noGrp="1"/>
          </p:cNvSpPr>
          <p:nvPr>
            <p:ph type="sldNum" sz="quarter" idx="33"/>
            <p:custDataLst>
              <p:tags r:id="rId4"/>
            </p:custDataLst>
          </p:nvPr>
        </p:nvSpPr>
        <p:spPr/>
        <p:txBody>
          <a:bodyPr rtlCol="0"/>
          <a:lstStyle/>
          <a:p>
            <a:pPr rtl="0"/>
            <a:fld id="{19B51A1E-902D-48AF-9020-955120F399B6}" type="slidenum">
              <a:rPr lang="fr-FR" smtClean="0"/>
              <a:pPr rtl="0"/>
              <a:t>5</a:t>
            </a:fld>
            <a:endParaRPr lang="fr-FR"/>
          </a:p>
        </p:txBody>
      </p:sp>
      <p:pic>
        <p:nvPicPr>
          <p:cNvPr id="14" name="Image 13" descr="Une image contenant texte&#10;&#10;Description générée automatiquement">
            <a:extLst>
              <a:ext uri="{FF2B5EF4-FFF2-40B4-BE49-F238E27FC236}">
                <a16:creationId xmlns:a16="http://schemas.microsoft.com/office/drawing/2014/main" id="{380D7D19-D043-4998-8E62-155618526AC7}"/>
              </a:ext>
            </a:extLst>
          </p:cNvPr>
          <p:cNvPicPr>
            <a:picLocks noChangeAspect="1"/>
          </p:cNvPicPr>
          <p:nvPr>
            <p:custDataLst>
              <p:tags r:id="rId5"/>
            </p:custDataLst>
          </p:nvPr>
        </p:nvPicPr>
        <p:blipFill>
          <a:blip r:embed="rId9"/>
          <a:stretch>
            <a:fillRect/>
          </a:stretch>
        </p:blipFill>
        <p:spPr>
          <a:xfrm>
            <a:off x="10943304" y="6350502"/>
            <a:ext cx="1248696" cy="499478"/>
          </a:xfrm>
          <a:prstGeom prst="rect">
            <a:avLst/>
          </a:prstGeom>
        </p:spPr>
      </p:pic>
      <p:sp>
        <p:nvSpPr>
          <p:cNvPr id="9" name="Rectangle 8" descr="Bloc d’accentuation">
            <a:extLst>
              <a:ext uri="{FF2B5EF4-FFF2-40B4-BE49-F238E27FC236}">
                <a16:creationId xmlns:a16="http://schemas.microsoft.com/office/drawing/2014/main" id="{7E0F3A27-CC56-4947-B3DF-C95C00BE089F}"/>
              </a:ext>
              <a:ext uri="{C183D7F6-B498-43B3-948B-1728B52AA6E4}">
                <adec:decorative xmlns:adec="http://schemas.microsoft.com/office/drawing/2017/decorative" val="1"/>
              </a:ext>
            </a:extLst>
          </p:cNvPr>
          <p:cNvSpPr/>
          <p:nvPr>
            <p:custDataLst>
              <p:tags r:id="rId6"/>
            </p:custDataLst>
          </p:nvPr>
        </p:nvSpPr>
        <p:spPr>
          <a:xfrm>
            <a:off x="431800" y="198554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Tree>
    <p:extLst>
      <p:ext uri="{BB962C8B-B14F-4D97-AF65-F5344CB8AC3E}">
        <p14:creationId xmlns:p14="http://schemas.microsoft.com/office/powerpoint/2010/main" val="1213830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04E83-A4F0-49C5-BB01-F5773509A2B3}"/>
              </a:ext>
            </a:extLst>
          </p:cNvPr>
          <p:cNvSpPr>
            <a:spLocks noGrp="1"/>
          </p:cNvSpPr>
          <p:nvPr>
            <p:ph type="title"/>
            <p:custDataLst>
              <p:tags r:id="rId1"/>
            </p:custDataLst>
          </p:nvPr>
        </p:nvSpPr>
        <p:spPr/>
        <p:txBody>
          <a:bodyPr rtlCol="0">
            <a:normAutofit fontScale="90000"/>
          </a:bodyPr>
          <a:lstStyle/>
          <a:p>
            <a:pPr rtl="0"/>
            <a:r>
              <a:rPr lang="fr-FR" dirty="0"/>
              <a:t>Axe Préparation du milieu</a:t>
            </a:r>
          </a:p>
        </p:txBody>
      </p:sp>
      <p:sp>
        <p:nvSpPr>
          <p:cNvPr id="3" name="Espace réservé du texte 2">
            <a:extLst>
              <a:ext uri="{FF2B5EF4-FFF2-40B4-BE49-F238E27FC236}">
                <a16:creationId xmlns:a16="http://schemas.microsoft.com/office/drawing/2014/main" id="{7CA42D59-EAD6-4F95-84F1-32A30F057856}"/>
              </a:ext>
            </a:extLst>
          </p:cNvPr>
          <p:cNvSpPr>
            <a:spLocks noGrp="1"/>
          </p:cNvSpPr>
          <p:nvPr>
            <p:ph type="body" sz="quarter" idx="32"/>
            <p:custDataLst>
              <p:tags r:id="rId2"/>
            </p:custDataLst>
          </p:nvPr>
        </p:nvSpPr>
        <p:spPr/>
        <p:txBody>
          <a:bodyPr rtlCol="0">
            <a:noAutofit/>
          </a:bodyPr>
          <a:lstStyle/>
          <a:p>
            <a:pPr lvl="0">
              <a:lnSpc>
                <a:spcPct val="107000"/>
              </a:lnSpc>
              <a:spcAft>
                <a:spcPts val="800"/>
              </a:spcAft>
            </a:pPr>
            <a:r>
              <a:rPr lang="fr-CA" sz="1800" dirty="0">
                <a:effectLst/>
                <a:ea typeface="Calibri" panose="020F0502020204030204" pitchFamily="34" charset="0"/>
                <a:cs typeface="Times New Roman" panose="02020603050405020304" pitchFamily="18" charset="0"/>
              </a:rPr>
              <a:t>Permettre aux collectivités de devenir plus accueillantes et inclusives en adaptant notamment les services aux personnes immigrantes et en les préparant à accueillir des personnes nouvellement arrivées</a:t>
            </a:r>
            <a:endParaRPr lang="fr-CA" dirty="0">
              <a:cs typeface="Times New Roman" panose="02020603050405020304" pitchFamily="18" charset="0"/>
            </a:endParaRPr>
          </a:p>
        </p:txBody>
      </p:sp>
      <p:sp>
        <p:nvSpPr>
          <p:cNvPr id="5" name="Espace réservé du contenu 4">
            <a:extLst>
              <a:ext uri="{FF2B5EF4-FFF2-40B4-BE49-F238E27FC236}">
                <a16:creationId xmlns:a16="http://schemas.microsoft.com/office/drawing/2014/main" id="{CEEB3BAE-C0B2-447C-B8BE-96C6BD84D658}"/>
              </a:ext>
            </a:extLst>
          </p:cNvPr>
          <p:cNvSpPr>
            <a:spLocks noGrp="1"/>
          </p:cNvSpPr>
          <p:nvPr>
            <p:ph sz="half" idx="2"/>
            <p:custDataLst>
              <p:tags r:id="rId3"/>
            </p:custDataLst>
          </p:nvPr>
        </p:nvSpPr>
        <p:spPr>
          <a:xfrm>
            <a:off x="431800" y="2331653"/>
            <a:ext cx="10511504" cy="2194694"/>
          </a:xfrm>
        </p:spPr>
        <p:txBody>
          <a:bodyPr rtlCol="0">
            <a:noAutofit/>
          </a:bodyPr>
          <a:lstStyle/>
          <a:p>
            <a:pPr lvl="0">
              <a:lnSpc>
                <a:spcPct val="127000"/>
              </a:lnSpc>
            </a:pPr>
            <a:r>
              <a:rPr lang="fr-CA" dirty="0"/>
              <a:t>Offrir aux municipalités et aux entreprises un accompagnement en matière d’attraction, d’accueil, d’intégration et de rétention </a:t>
            </a:r>
          </a:p>
          <a:p>
            <a:pPr lvl="0">
              <a:lnSpc>
                <a:spcPct val="127000"/>
              </a:lnSpc>
            </a:pPr>
            <a:r>
              <a:rPr lang="fr-CA" dirty="0"/>
              <a:t>Mieux faire connaître les services offerts aux personnes immigrantes</a:t>
            </a:r>
          </a:p>
          <a:p>
            <a:pPr lvl="0">
              <a:lnSpc>
                <a:spcPct val="127000"/>
              </a:lnSpc>
            </a:pPr>
            <a:r>
              <a:rPr lang="fr-CA" dirty="0"/>
              <a:t>Mieux faire connaître les services et aides financières disponibles en immigration pour les entreprises</a:t>
            </a:r>
          </a:p>
          <a:p>
            <a:pPr lvl="0">
              <a:lnSpc>
                <a:spcPct val="127000"/>
              </a:lnSpc>
            </a:pPr>
            <a:r>
              <a:rPr lang="fr-CA" dirty="0"/>
              <a:t>Sensibiliser les propriétaires immobiliers et les agences immobilières </a:t>
            </a:r>
          </a:p>
          <a:p>
            <a:pPr lvl="0">
              <a:lnSpc>
                <a:spcPct val="127000"/>
              </a:lnSpc>
            </a:pPr>
            <a:r>
              <a:rPr lang="fr-CA" dirty="0"/>
              <a:t>Exemples : </a:t>
            </a:r>
          </a:p>
          <a:p>
            <a:pPr lvl="1">
              <a:lnSpc>
                <a:spcPct val="127000"/>
              </a:lnSpc>
            </a:pPr>
            <a:r>
              <a:rPr lang="fr-CA" dirty="0"/>
              <a:t>ateliers pour entreprises et municipalités, développement d’outils, mise en lien vers organismes partenaires, création d’un répertoire de services pour personnes immigrantes (en développement)</a:t>
            </a:r>
          </a:p>
        </p:txBody>
      </p:sp>
      <p:sp>
        <p:nvSpPr>
          <p:cNvPr id="8" name="Espace réservé du numéro de diapositive 7">
            <a:extLst>
              <a:ext uri="{FF2B5EF4-FFF2-40B4-BE49-F238E27FC236}">
                <a16:creationId xmlns:a16="http://schemas.microsoft.com/office/drawing/2014/main" id="{E6AC9832-FB01-464A-9824-61887B77997E}"/>
              </a:ext>
            </a:extLst>
          </p:cNvPr>
          <p:cNvSpPr>
            <a:spLocks noGrp="1"/>
          </p:cNvSpPr>
          <p:nvPr>
            <p:ph type="sldNum" sz="quarter" idx="33"/>
            <p:custDataLst>
              <p:tags r:id="rId4"/>
            </p:custDataLst>
          </p:nvPr>
        </p:nvSpPr>
        <p:spPr/>
        <p:txBody>
          <a:bodyPr rtlCol="0"/>
          <a:lstStyle/>
          <a:p>
            <a:pPr rtl="0"/>
            <a:fld id="{19B51A1E-902D-48AF-9020-955120F399B6}" type="slidenum">
              <a:rPr lang="fr-FR" smtClean="0"/>
              <a:pPr rtl="0"/>
              <a:t>6</a:t>
            </a:fld>
            <a:endParaRPr lang="fr-FR"/>
          </a:p>
        </p:txBody>
      </p:sp>
      <p:pic>
        <p:nvPicPr>
          <p:cNvPr id="14" name="Image 13" descr="Une image contenant texte&#10;&#10;Description générée automatiquement">
            <a:extLst>
              <a:ext uri="{FF2B5EF4-FFF2-40B4-BE49-F238E27FC236}">
                <a16:creationId xmlns:a16="http://schemas.microsoft.com/office/drawing/2014/main" id="{380D7D19-D043-4998-8E62-155618526AC7}"/>
              </a:ext>
            </a:extLst>
          </p:cNvPr>
          <p:cNvPicPr>
            <a:picLocks noChangeAspect="1"/>
          </p:cNvPicPr>
          <p:nvPr>
            <p:custDataLst>
              <p:tags r:id="rId5"/>
            </p:custDataLst>
          </p:nvPr>
        </p:nvPicPr>
        <p:blipFill>
          <a:blip r:embed="rId9"/>
          <a:stretch>
            <a:fillRect/>
          </a:stretch>
        </p:blipFill>
        <p:spPr>
          <a:xfrm>
            <a:off x="10943304" y="6350502"/>
            <a:ext cx="1248696" cy="499478"/>
          </a:xfrm>
          <a:prstGeom prst="rect">
            <a:avLst/>
          </a:prstGeom>
        </p:spPr>
      </p:pic>
      <p:sp>
        <p:nvSpPr>
          <p:cNvPr id="9" name="Rectangle 8" descr="Bloc d’accentuation">
            <a:extLst>
              <a:ext uri="{FF2B5EF4-FFF2-40B4-BE49-F238E27FC236}">
                <a16:creationId xmlns:a16="http://schemas.microsoft.com/office/drawing/2014/main" id="{36B6D6AF-8FB6-4CF4-9DD1-A69174D16AF3}"/>
              </a:ext>
              <a:ext uri="{C183D7F6-B498-43B3-948B-1728B52AA6E4}">
                <adec:decorative xmlns:adec="http://schemas.microsoft.com/office/drawing/2017/decorative" val="1"/>
              </a:ext>
            </a:extLst>
          </p:cNvPr>
          <p:cNvSpPr/>
          <p:nvPr>
            <p:custDataLst>
              <p:tags r:id="rId6"/>
            </p:custDataLst>
          </p:nvPr>
        </p:nvSpPr>
        <p:spPr>
          <a:xfrm>
            <a:off x="431800" y="1923500"/>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Tree>
    <p:extLst>
      <p:ext uri="{BB962C8B-B14F-4D97-AF65-F5344CB8AC3E}">
        <p14:creationId xmlns:p14="http://schemas.microsoft.com/office/powerpoint/2010/main" val="3145143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04E83-A4F0-49C5-BB01-F5773509A2B3}"/>
              </a:ext>
            </a:extLst>
          </p:cNvPr>
          <p:cNvSpPr>
            <a:spLocks noGrp="1"/>
          </p:cNvSpPr>
          <p:nvPr>
            <p:ph type="title"/>
            <p:custDataLst>
              <p:tags r:id="rId1"/>
            </p:custDataLst>
          </p:nvPr>
        </p:nvSpPr>
        <p:spPr/>
        <p:txBody>
          <a:bodyPr rtlCol="0">
            <a:normAutofit fontScale="90000"/>
          </a:bodyPr>
          <a:lstStyle/>
          <a:p>
            <a:pPr rtl="0"/>
            <a:r>
              <a:rPr lang="fr-FR" dirty="0"/>
              <a:t>Axe Rapprochement interculturel</a:t>
            </a:r>
          </a:p>
        </p:txBody>
      </p:sp>
      <p:sp>
        <p:nvSpPr>
          <p:cNvPr id="3" name="Espace réservé du texte 2">
            <a:extLst>
              <a:ext uri="{FF2B5EF4-FFF2-40B4-BE49-F238E27FC236}">
                <a16:creationId xmlns:a16="http://schemas.microsoft.com/office/drawing/2014/main" id="{7CA42D59-EAD6-4F95-84F1-32A30F057856}"/>
              </a:ext>
            </a:extLst>
          </p:cNvPr>
          <p:cNvSpPr>
            <a:spLocks noGrp="1"/>
          </p:cNvSpPr>
          <p:nvPr>
            <p:ph type="body" sz="quarter" idx="32"/>
            <p:custDataLst>
              <p:tags r:id="rId2"/>
            </p:custDataLst>
          </p:nvPr>
        </p:nvSpPr>
        <p:spPr/>
        <p:txBody>
          <a:bodyPr rtlCol="0">
            <a:noAutofit/>
          </a:bodyPr>
          <a:lstStyle/>
          <a:p>
            <a:pPr lvl="0">
              <a:lnSpc>
                <a:spcPct val="107000"/>
              </a:lnSpc>
              <a:spcAft>
                <a:spcPts val="800"/>
              </a:spcAft>
            </a:pPr>
            <a:r>
              <a:rPr lang="fr-CA" dirty="0">
                <a:cs typeface="Times New Roman" panose="02020603050405020304" pitchFamily="18" charset="0"/>
              </a:rPr>
              <a:t>Créer une communauté accueillante en mettant en place des conditions gagnantes par la participation citoyenne</a:t>
            </a:r>
          </a:p>
        </p:txBody>
      </p:sp>
      <p:sp>
        <p:nvSpPr>
          <p:cNvPr id="5" name="Espace réservé du contenu 4">
            <a:extLst>
              <a:ext uri="{FF2B5EF4-FFF2-40B4-BE49-F238E27FC236}">
                <a16:creationId xmlns:a16="http://schemas.microsoft.com/office/drawing/2014/main" id="{CEEB3BAE-C0B2-447C-B8BE-96C6BD84D658}"/>
              </a:ext>
            </a:extLst>
          </p:cNvPr>
          <p:cNvSpPr>
            <a:spLocks noGrp="1"/>
          </p:cNvSpPr>
          <p:nvPr>
            <p:ph sz="half" idx="2"/>
            <p:custDataLst>
              <p:tags r:id="rId3"/>
            </p:custDataLst>
          </p:nvPr>
        </p:nvSpPr>
        <p:spPr>
          <a:xfrm>
            <a:off x="431800" y="2200764"/>
            <a:ext cx="10511504" cy="2194694"/>
          </a:xfrm>
        </p:spPr>
        <p:txBody>
          <a:bodyPr rtlCol="0">
            <a:noAutofit/>
          </a:bodyPr>
          <a:lstStyle/>
          <a:p>
            <a:pPr lvl="0">
              <a:lnSpc>
                <a:spcPct val="127000"/>
              </a:lnSpc>
            </a:pPr>
            <a:r>
              <a:rPr lang="fr-CA" dirty="0"/>
              <a:t>Demande de soutien financier pour bonifier la programmation d’activités afin de favoriser le rapprochement interculturel</a:t>
            </a:r>
          </a:p>
          <a:p>
            <a:pPr lvl="1">
              <a:lnSpc>
                <a:spcPct val="127000"/>
              </a:lnSpc>
            </a:pPr>
            <a:r>
              <a:rPr lang="fr-CA" dirty="0"/>
              <a:t>Nous avons toujours du financement de disponible, c’est votre chance de faire une demande!</a:t>
            </a:r>
          </a:p>
          <a:p>
            <a:pPr lvl="1">
              <a:lnSpc>
                <a:spcPct val="127000"/>
              </a:lnSpc>
            </a:pPr>
            <a:r>
              <a:rPr lang="fr-CA" dirty="0"/>
              <a:t>Soyez inspirez par les autres municipalités sur le territoire</a:t>
            </a:r>
          </a:p>
        </p:txBody>
      </p:sp>
      <p:sp>
        <p:nvSpPr>
          <p:cNvPr id="8" name="Espace réservé du numéro de diapositive 7">
            <a:extLst>
              <a:ext uri="{FF2B5EF4-FFF2-40B4-BE49-F238E27FC236}">
                <a16:creationId xmlns:a16="http://schemas.microsoft.com/office/drawing/2014/main" id="{E6AC9832-FB01-464A-9824-61887B77997E}"/>
              </a:ext>
            </a:extLst>
          </p:cNvPr>
          <p:cNvSpPr>
            <a:spLocks noGrp="1"/>
          </p:cNvSpPr>
          <p:nvPr>
            <p:ph type="sldNum" sz="quarter" idx="33"/>
            <p:custDataLst>
              <p:tags r:id="rId4"/>
            </p:custDataLst>
          </p:nvPr>
        </p:nvSpPr>
        <p:spPr/>
        <p:txBody>
          <a:bodyPr rtlCol="0"/>
          <a:lstStyle/>
          <a:p>
            <a:pPr rtl="0"/>
            <a:fld id="{19B51A1E-902D-48AF-9020-955120F399B6}" type="slidenum">
              <a:rPr lang="fr-FR" smtClean="0"/>
              <a:pPr rtl="0"/>
              <a:t>7</a:t>
            </a:fld>
            <a:endParaRPr lang="fr-FR"/>
          </a:p>
        </p:txBody>
      </p:sp>
      <p:pic>
        <p:nvPicPr>
          <p:cNvPr id="14" name="Image 13" descr="Une image contenant texte&#10;&#10;Description générée automatiquement">
            <a:extLst>
              <a:ext uri="{FF2B5EF4-FFF2-40B4-BE49-F238E27FC236}">
                <a16:creationId xmlns:a16="http://schemas.microsoft.com/office/drawing/2014/main" id="{380D7D19-D043-4998-8E62-155618526AC7}"/>
              </a:ext>
            </a:extLst>
          </p:cNvPr>
          <p:cNvPicPr>
            <a:picLocks noChangeAspect="1"/>
          </p:cNvPicPr>
          <p:nvPr>
            <p:custDataLst>
              <p:tags r:id="rId5"/>
            </p:custDataLst>
          </p:nvPr>
        </p:nvPicPr>
        <p:blipFill>
          <a:blip r:embed="rId10"/>
          <a:stretch>
            <a:fillRect/>
          </a:stretch>
        </p:blipFill>
        <p:spPr>
          <a:xfrm>
            <a:off x="10943304" y="6350502"/>
            <a:ext cx="1248696" cy="499478"/>
          </a:xfrm>
          <a:prstGeom prst="rect">
            <a:avLst/>
          </a:prstGeom>
        </p:spPr>
      </p:pic>
      <p:sp>
        <p:nvSpPr>
          <p:cNvPr id="4" name="ZoneTexte 3">
            <a:extLst>
              <a:ext uri="{FF2B5EF4-FFF2-40B4-BE49-F238E27FC236}">
                <a16:creationId xmlns:a16="http://schemas.microsoft.com/office/drawing/2014/main" id="{EB3C20B7-0BBA-49B0-915E-87D1F4EEA95E}"/>
              </a:ext>
            </a:extLst>
          </p:cNvPr>
          <p:cNvSpPr txBox="1"/>
          <p:nvPr>
            <p:custDataLst>
              <p:tags r:id="rId6"/>
            </p:custDataLst>
          </p:nvPr>
        </p:nvSpPr>
        <p:spPr>
          <a:xfrm>
            <a:off x="1249569" y="5015301"/>
            <a:ext cx="8875965" cy="707886"/>
          </a:xfrm>
          <a:prstGeom prst="rect">
            <a:avLst/>
          </a:prstGeom>
          <a:noFill/>
        </p:spPr>
        <p:txBody>
          <a:bodyPr wrap="square" rtlCol="0">
            <a:spAutoFit/>
          </a:bodyPr>
          <a:lstStyle/>
          <a:p>
            <a:pPr algn="ctr"/>
            <a:r>
              <a:rPr lang="fr-CA" sz="2000" dirty="0">
                <a:solidFill>
                  <a:schemeClr val="accent1"/>
                </a:solidFill>
                <a:cs typeface="Times New Roman" panose="02020603050405020304" pitchFamily="18" charset="0"/>
              </a:rPr>
              <a:t>Pour arriver à réaliser les 4 axes précédents, il faut être en mesure de bien se connaitre et de travailler en collaboration donc… : </a:t>
            </a:r>
          </a:p>
        </p:txBody>
      </p:sp>
      <p:sp>
        <p:nvSpPr>
          <p:cNvPr id="9" name="Rectangle 8" descr="Bloc d’accentuation">
            <a:extLst>
              <a:ext uri="{FF2B5EF4-FFF2-40B4-BE49-F238E27FC236}">
                <a16:creationId xmlns:a16="http://schemas.microsoft.com/office/drawing/2014/main" id="{07A2F6B8-AA54-4094-AD04-FC39FF5C17DB}"/>
              </a:ext>
              <a:ext uri="{C183D7F6-B498-43B3-948B-1728B52AA6E4}">
                <adec:decorative xmlns:adec="http://schemas.microsoft.com/office/drawing/2017/decorative" val="1"/>
              </a:ext>
            </a:extLst>
          </p:cNvPr>
          <p:cNvSpPr/>
          <p:nvPr>
            <p:custDataLst>
              <p:tags r:id="rId7"/>
            </p:custDataLst>
          </p:nvPr>
        </p:nvSpPr>
        <p:spPr>
          <a:xfrm>
            <a:off x="431800" y="1879371"/>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Tree>
    <p:extLst>
      <p:ext uri="{BB962C8B-B14F-4D97-AF65-F5344CB8AC3E}">
        <p14:creationId xmlns:p14="http://schemas.microsoft.com/office/powerpoint/2010/main" val="946515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04E83-A4F0-49C5-BB01-F5773509A2B3}"/>
              </a:ext>
            </a:extLst>
          </p:cNvPr>
          <p:cNvSpPr>
            <a:spLocks noGrp="1"/>
          </p:cNvSpPr>
          <p:nvPr>
            <p:ph type="title"/>
            <p:custDataLst>
              <p:tags r:id="rId1"/>
            </p:custDataLst>
          </p:nvPr>
        </p:nvSpPr>
        <p:spPr/>
        <p:txBody>
          <a:bodyPr rtlCol="0">
            <a:normAutofit fontScale="90000"/>
          </a:bodyPr>
          <a:lstStyle/>
          <a:p>
            <a:pPr rtl="0"/>
            <a:r>
              <a:rPr lang="fr-FR" dirty="0"/>
              <a:t>Axe Concertation</a:t>
            </a:r>
          </a:p>
        </p:txBody>
      </p:sp>
      <p:sp>
        <p:nvSpPr>
          <p:cNvPr id="3" name="Espace réservé du texte 2">
            <a:extLst>
              <a:ext uri="{FF2B5EF4-FFF2-40B4-BE49-F238E27FC236}">
                <a16:creationId xmlns:a16="http://schemas.microsoft.com/office/drawing/2014/main" id="{7CA42D59-EAD6-4F95-84F1-32A30F057856}"/>
              </a:ext>
            </a:extLst>
          </p:cNvPr>
          <p:cNvSpPr>
            <a:spLocks noGrp="1"/>
          </p:cNvSpPr>
          <p:nvPr>
            <p:ph type="body" sz="quarter" idx="32"/>
            <p:custDataLst>
              <p:tags r:id="rId2"/>
            </p:custDataLst>
          </p:nvPr>
        </p:nvSpPr>
        <p:spPr/>
        <p:txBody>
          <a:bodyPr rtlCol="0">
            <a:noAutofit/>
          </a:bodyPr>
          <a:lstStyle/>
          <a:p>
            <a:pPr lvl="0">
              <a:lnSpc>
                <a:spcPct val="107000"/>
              </a:lnSpc>
              <a:spcAft>
                <a:spcPts val="800"/>
              </a:spcAft>
            </a:pPr>
            <a:r>
              <a:rPr lang="fr-CA" dirty="0">
                <a:cs typeface="Times New Roman" panose="02020603050405020304" pitchFamily="18" charset="0"/>
              </a:rPr>
              <a:t>Constitué de partenaires offrant des services aux entreprises ou aux personnes immigrantes sur notre territoire, le comité a pour mandat :</a:t>
            </a:r>
          </a:p>
        </p:txBody>
      </p:sp>
      <p:sp>
        <p:nvSpPr>
          <p:cNvPr id="5" name="Espace réservé du contenu 4">
            <a:extLst>
              <a:ext uri="{FF2B5EF4-FFF2-40B4-BE49-F238E27FC236}">
                <a16:creationId xmlns:a16="http://schemas.microsoft.com/office/drawing/2014/main" id="{CEEB3BAE-C0B2-447C-B8BE-96C6BD84D658}"/>
              </a:ext>
            </a:extLst>
          </p:cNvPr>
          <p:cNvSpPr>
            <a:spLocks noGrp="1"/>
          </p:cNvSpPr>
          <p:nvPr>
            <p:ph sz="half" idx="2"/>
            <p:custDataLst>
              <p:tags r:id="rId3"/>
            </p:custDataLst>
          </p:nvPr>
        </p:nvSpPr>
        <p:spPr>
          <a:xfrm>
            <a:off x="431800" y="2200764"/>
            <a:ext cx="10511504" cy="2194694"/>
          </a:xfrm>
        </p:spPr>
        <p:txBody>
          <a:bodyPr rtlCol="0">
            <a:noAutofit/>
          </a:bodyPr>
          <a:lstStyle/>
          <a:p>
            <a:pPr>
              <a:lnSpc>
                <a:spcPct val="127000"/>
              </a:lnSpc>
            </a:pPr>
            <a:r>
              <a:rPr lang="fr-CA" dirty="0"/>
              <a:t>D’assurer la complémentarité des actions menées sur le territoire </a:t>
            </a:r>
          </a:p>
          <a:p>
            <a:pPr>
              <a:lnSpc>
                <a:spcPct val="127000"/>
              </a:lnSpc>
            </a:pPr>
            <a:r>
              <a:rPr lang="fr-CA" dirty="0"/>
              <a:t>Favoriser la connaissance des missions respectives entre partenaires pour faciliter le référencement vers le bon service</a:t>
            </a:r>
          </a:p>
          <a:p>
            <a:pPr lvl="0">
              <a:lnSpc>
                <a:spcPct val="127000"/>
              </a:lnSpc>
            </a:pPr>
            <a:r>
              <a:rPr lang="fr-CA" dirty="0"/>
              <a:t>Identifier les besoins en matière de services en immigration sur notre territoire, identifier les « trous de services » et à développer des services en conséquence</a:t>
            </a:r>
          </a:p>
          <a:p>
            <a:pPr lvl="0">
              <a:lnSpc>
                <a:spcPct val="127000"/>
              </a:lnSpc>
            </a:pPr>
            <a:r>
              <a:rPr lang="fr-CA" dirty="0"/>
              <a:t>Partenaires :</a:t>
            </a:r>
          </a:p>
        </p:txBody>
      </p:sp>
      <p:sp>
        <p:nvSpPr>
          <p:cNvPr id="8" name="Espace réservé du numéro de diapositive 7">
            <a:extLst>
              <a:ext uri="{FF2B5EF4-FFF2-40B4-BE49-F238E27FC236}">
                <a16:creationId xmlns:a16="http://schemas.microsoft.com/office/drawing/2014/main" id="{E6AC9832-FB01-464A-9824-61887B77997E}"/>
              </a:ext>
            </a:extLst>
          </p:cNvPr>
          <p:cNvSpPr>
            <a:spLocks noGrp="1"/>
          </p:cNvSpPr>
          <p:nvPr>
            <p:ph type="sldNum" sz="quarter" idx="33"/>
            <p:custDataLst>
              <p:tags r:id="rId4"/>
            </p:custDataLst>
          </p:nvPr>
        </p:nvSpPr>
        <p:spPr/>
        <p:txBody>
          <a:bodyPr rtlCol="0"/>
          <a:lstStyle/>
          <a:p>
            <a:pPr rtl="0"/>
            <a:fld id="{19B51A1E-902D-48AF-9020-955120F399B6}" type="slidenum">
              <a:rPr lang="fr-FR" smtClean="0"/>
              <a:pPr rtl="0"/>
              <a:t>8</a:t>
            </a:fld>
            <a:endParaRPr lang="fr-FR"/>
          </a:p>
        </p:txBody>
      </p:sp>
      <p:pic>
        <p:nvPicPr>
          <p:cNvPr id="14" name="Image 13" descr="Une image contenant texte&#10;&#10;Description générée automatiquement">
            <a:extLst>
              <a:ext uri="{FF2B5EF4-FFF2-40B4-BE49-F238E27FC236}">
                <a16:creationId xmlns:a16="http://schemas.microsoft.com/office/drawing/2014/main" id="{380D7D19-D043-4998-8E62-155618526AC7}"/>
              </a:ext>
            </a:extLst>
          </p:cNvPr>
          <p:cNvPicPr>
            <a:picLocks noChangeAspect="1"/>
          </p:cNvPicPr>
          <p:nvPr>
            <p:custDataLst>
              <p:tags r:id="rId5"/>
            </p:custDataLst>
          </p:nvPr>
        </p:nvPicPr>
        <p:blipFill>
          <a:blip r:embed="rId9"/>
          <a:stretch>
            <a:fillRect/>
          </a:stretch>
        </p:blipFill>
        <p:spPr>
          <a:xfrm>
            <a:off x="10943304" y="6350502"/>
            <a:ext cx="1248696" cy="499478"/>
          </a:xfrm>
          <a:prstGeom prst="rect">
            <a:avLst/>
          </a:prstGeom>
        </p:spPr>
      </p:pic>
      <p:sp>
        <p:nvSpPr>
          <p:cNvPr id="15" name="Rectangle 14" descr="Bloc d’accentuation">
            <a:extLst>
              <a:ext uri="{FF2B5EF4-FFF2-40B4-BE49-F238E27FC236}">
                <a16:creationId xmlns:a16="http://schemas.microsoft.com/office/drawing/2014/main" id="{BB5D672E-7707-467C-8F75-301AC3ED512D}"/>
              </a:ext>
              <a:ext uri="{C183D7F6-B498-43B3-948B-1728B52AA6E4}">
                <adec:decorative xmlns:adec="http://schemas.microsoft.com/office/drawing/2017/decorative" val="1"/>
              </a:ext>
            </a:extLst>
          </p:cNvPr>
          <p:cNvSpPr/>
          <p:nvPr>
            <p:custDataLst>
              <p:tags r:id="rId6"/>
            </p:custDataLst>
          </p:nvPr>
        </p:nvSpPr>
        <p:spPr>
          <a:xfrm>
            <a:off x="431800" y="1863467"/>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
        <p:nvSpPr>
          <p:cNvPr id="4" name="ZoneTexte 3">
            <a:extLst>
              <a:ext uri="{FF2B5EF4-FFF2-40B4-BE49-F238E27FC236}">
                <a16:creationId xmlns:a16="http://schemas.microsoft.com/office/drawing/2014/main" id="{F216F7B7-0742-F636-5E9F-B180DA98991C}"/>
              </a:ext>
            </a:extLst>
          </p:cNvPr>
          <p:cNvSpPr txBox="1"/>
          <p:nvPr/>
        </p:nvSpPr>
        <p:spPr>
          <a:xfrm>
            <a:off x="3193312" y="4590652"/>
            <a:ext cx="5805376" cy="2009589"/>
          </a:xfrm>
          <a:prstGeom prst="rect">
            <a:avLst/>
          </a:prstGeom>
          <a:noFill/>
        </p:spPr>
        <p:txBody>
          <a:bodyPr wrap="square" numCol="2" rtlCol="0">
            <a:spAutoFit/>
          </a:bodyPr>
          <a:lstStyle/>
          <a:p>
            <a:pPr marL="742950" lvl="1" indent="-285750">
              <a:lnSpc>
                <a:spcPct val="127000"/>
              </a:lnSpc>
              <a:spcBef>
                <a:spcPts val="1000"/>
              </a:spcBef>
              <a:buClr>
                <a:schemeClr val="accent1"/>
              </a:buClr>
              <a:buSzPct val="80000"/>
              <a:buFont typeface="Wingdings 3" charset="2"/>
              <a:buChar char=""/>
            </a:pPr>
            <a:r>
              <a:rPr lang="fr-CA" sz="1600" dirty="0">
                <a:solidFill>
                  <a:schemeClr val="tx1">
                    <a:lumMod val="75000"/>
                    <a:lumOff val="25000"/>
                  </a:schemeClr>
                </a:solidFill>
              </a:rPr>
              <a:t>MIFI</a:t>
            </a:r>
          </a:p>
          <a:p>
            <a:pPr marL="742950" lvl="1" indent="-285750">
              <a:lnSpc>
                <a:spcPct val="127000"/>
              </a:lnSpc>
              <a:spcBef>
                <a:spcPts val="1000"/>
              </a:spcBef>
              <a:buClr>
                <a:schemeClr val="accent1"/>
              </a:buClr>
              <a:buSzPct val="80000"/>
              <a:buFont typeface="Wingdings 3" charset="2"/>
              <a:buChar char=""/>
            </a:pPr>
            <a:r>
              <a:rPr lang="fr-CA" sz="1600" dirty="0">
                <a:solidFill>
                  <a:schemeClr val="tx1">
                    <a:lumMod val="75000"/>
                    <a:lumOff val="25000"/>
                  </a:schemeClr>
                </a:solidFill>
              </a:rPr>
              <a:t>CÉGEP de Saint-Jérôme</a:t>
            </a:r>
          </a:p>
          <a:p>
            <a:pPr marL="742950" lvl="1" indent="-285750">
              <a:lnSpc>
                <a:spcPct val="127000"/>
              </a:lnSpc>
              <a:spcBef>
                <a:spcPts val="1000"/>
              </a:spcBef>
              <a:buClr>
                <a:schemeClr val="accent1"/>
              </a:buClr>
              <a:buSzPct val="80000"/>
              <a:buFont typeface="Wingdings 3" charset="2"/>
              <a:buChar char=""/>
            </a:pPr>
            <a:r>
              <a:rPr lang="fr-CA" sz="1600" dirty="0">
                <a:solidFill>
                  <a:schemeClr val="tx1">
                    <a:lumMod val="75000"/>
                    <a:lumOff val="25000"/>
                  </a:schemeClr>
                </a:solidFill>
              </a:rPr>
              <a:t>CIE Laurentides</a:t>
            </a:r>
          </a:p>
          <a:p>
            <a:pPr marL="742950" lvl="1" indent="-285750">
              <a:lnSpc>
                <a:spcPct val="127000"/>
              </a:lnSpc>
              <a:spcBef>
                <a:spcPts val="1000"/>
              </a:spcBef>
              <a:buClr>
                <a:schemeClr val="accent1"/>
              </a:buClr>
              <a:buSzPct val="80000"/>
              <a:buFont typeface="Wingdings 3" charset="2"/>
              <a:buChar char=""/>
            </a:pPr>
            <a:r>
              <a:rPr lang="fr-CA" sz="1600" dirty="0">
                <a:solidFill>
                  <a:schemeClr val="tx1">
                    <a:lumMod val="75000"/>
                    <a:lumOff val="25000"/>
                  </a:schemeClr>
                </a:solidFill>
              </a:rPr>
              <a:t>Le COFFRET</a:t>
            </a:r>
          </a:p>
          <a:p>
            <a:pPr marL="742950" lvl="1" indent="-285750">
              <a:lnSpc>
                <a:spcPct val="127000"/>
              </a:lnSpc>
              <a:spcBef>
                <a:spcPts val="1000"/>
              </a:spcBef>
              <a:buClr>
                <a:schemeClr val="accent1"/>
              </a:buClr>
              <a:buSzPct val="80000"/>
              <a:buFont typeface="Wingdings 3" charset="2"/>
              <a:buChar char=""/>
            </a:pPr>
            <a:r>
              <a:rPr lang="fr-CA" sz="1600" dirty="0">
                <a:solidFill>
                  <a:schemeClr val="tx1">
                    <a:lumMod val="75000"/>
                    <a:lumOff val="25000"/>
                  </a:schemeClr>
                </a:solidFill>
              </a:rPr>
              <a:t>Centre de services scolaire des Laurentides</a:t>
            </a:r>
          </a:p>
          <a:p>
            <a:pPr marL="742950" lvl="1" indent="-285750">
              <a:lnSpc>
                <a:spcPct val="127000"/>
              </a:lnSpc>
              <a:spcBef>
                <a:spcPts val="1000"/>
              </a:spcBef>
              <a:buClr>
                <a:schemeClr val="accent1"/>
              </a:buClr>
              <a:buSzPct val="80000"/>
              <a:buFont typeface="Wingdings 3" charset="2"/>
              <a:buChar char=""/>
            </a:pPr>
            <a:r>
              <a:rPr lang="fr-CA" sz="1600" dirty="0">
                <a:solidFill>
                  <a:schemeClr val="tx1">
                    <a:lumMod val="75000"/>
                    <a:lumOff val="25000"/>
                  </a:schemeClr>
                </a:solidFill>
              </a:rPr>
              <a:t>Place aux jeunes Laurentides</a:t>
            </a:r>
          </a:p>
        </p:txBody>
      </p:sp>
    </p:spTree>
    <p:extLst>
      <p:ext uri="{BB962C8B-B14F-4D97-AF65-F5344CB8AC3E}">
        <p14:creationId xmlns:p14="http://schemas.microsoft.com/office/powerpoint/2010/main" val="1098520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Espace réservé d’image 22">
            <a:extLst>
              <a:ext uri="{FF2B5EF4-FFF2-40B4-BE49-F238E27FC236}">
                <a16:creationId xmlns:a16="http://schemas.microsoft.com/office/drawing/2014/main" id="{35E3CE9E-B03C-CB4B-A83A-D3265C7A0545}"/>
              </a:ext>
            </a:extLst>
          </p:cNvPr>
          <p:cNvPicPr>
            <a:picLocks noGrp="1" noChangeAspect="1"/>
          </p:cNvPicPr>
          <p:nvPr>
            <p:ph type="pic" sz="quarter" idx="10"/>
            <p:custDataLst>
              <p:tags r:id="rId1"/>
            </p:custDataLst>
          </p:nvPr>
        </p:nvPicPr>
        <p:blipFill>
          <a:blip r:embed="rId9"/>
          <a:srcRect t="1167" b="1167"/>
          <a:stretch/>
        </p:blipFill>
        <p:spPr>
          <a:xfrm>
            <a:off x="2411412" y="0"/>
            <a:ext cx="9780588" cy="6371351"/>
          </a:xfrm>
        </p:spPr>
      </p:pic>
      <p:sp>
        <p:nvSpPr>
          <p:cNvPr id="3" name="Titre 2">
            <a:extLst>
              <a:ext uri="{FF2B5EF4-FFF2-40B4-BE49-F238E27FC236}">
                <a16:creationId xmlns:a16="http://schemas.microsoft.com/office/drawing/2014/main" id="{200B3D2B-613A-41BE-987D-E6A1324B456D}"/>
              </a:ext>
            </a:extLst>
          </p:cNvPr>
          <p:cNvSpPr>
            <a:spLocks noGrp="1"/>
          </p:cNvSpPr>
          <p:nvPr>
            <p:ph type="title"/>
            <p:custDataLst>
              <p:tags r:id="rId2"/>
            </p:custDataLst>
          </p:nvPr>
        </p:nvSpPr>
        <p:spPr>
          <a:xfrm>
            <a:off x="-1700" y="2156226"/>
            <a:ext cx="4903599" cy="1958400"/>
          </a:xfrm>
        </p:spPr>
        <p:txBody>
          <a:bodyPr rtlCol="0">
            <a:normAutofit fontScale="90000"/>
          </a:bodyPr>
          <a:lstStyle/>
          <a:p>
            <a:pPr rtl="0"/>
            <a:r>
              <a:rPr lang="fr-FR" sz="5400" dirty="0"/>
              <a:t>Constats sur le territoire</a:t>
            </a:r>
          </a:p>
        </p:txBody>
      </p:sp>
      <p:sp>
        <p:nvSpPr>
          <p:cNvPr id="10" name="Espace réservé du texte 9">
            <a:extLst>
              <a:ext uri="{FF2B5EF4-FFF2-40B4-BE49-F238E27FC236}">
                <a16:creationId xmlns:a16="http://schemas.microsoft.com/office/drawing/2014/main" id="{2972F17A-D965-40B9-8ABB-C634072DBCC0}"/>
              </a:ext>
            </a:extLst>
          </p:cNvPr>
          <p:cNvSpPr>
            <a:spLocks noGrp="1"/>
          </p:cNvSpPr>
          <p:nvPr>
            <p:ph type="body" sz="quarter" idx="13"/>
            <p:custDataLst>
              <p:tags r:id="rId3"/>
            </p:custDataLst>
          </p:nvPr>
        </p:nvSpPr>
        <p:spPr>
          <a:xfrm>
            <a:off x="0" y="4110760"/>
            <a:ext cx="4902200" cy="1100565"/>
          </a:xfrm>
        </p:spPr>
        <p:txBody>
          <a:bodyPr rtlCol="0"/>
          <a:lstStyle/>
          <a:p>
            <a:pPr rtl="0"/>
            <a:r>
              <a:rPr lang="fr-FR" dirty="0"/>
              <a:t>Statistiques et données pour nous faire un portrait de la situation</a:t>
            </a:r>
          </a:p>
          <a:p>
            <a:pPr rtl="0"/>
            <a:endParaRPr lang="fr-FR" dirty="0"/>
          </a:p>
        </p:txBody>
      </p:sp>
      <p:sp>
        <p:nvSpPr>
          <p:cNvPr id="5" name="Espace réservé du numéro de diapositive 4">
            <a:extLst>
              <a:ext uri="{FF2B5EF4-FFF2-40B4-BE49-F238E27FC236}">
                <a16:creationId xmlns:a16="http://schemas.microsoft.com/office/drawing/2014/main" id="{F6964141-6F81-4947-A236-746D94ED3F6F}"/>
              </a:ext>
            </a:extLst>
          </p:cNvPr>
          <p:cNvSpPr>
            <a:spLocks noGrp="1"/>
          </p:cNvSpPr>
          <p:nvPr>
            <p:ph type="sldNum" sz="quarter" idx="12"/>
            <p:custDataLst>
              <p:tags r:id="rId4"/>
            </p:custDataLst>
          </p:nvPr>
        </p:nvSpPr>
        <p:spPr/>
        <p:txBody>
          <a:bodyPr rtlCol="0"/>
          <a:lstStyle/>
          <a:p>
            <a:pPr rtl="0"/>
            <a:fld id="{19B51A1E-902D-48AF-9020-955120F399B6}" type="slidenum">
              <a:rPr lang="fr-FR" smtClean="0"/>
              <a:pPr rtl="0"/>
              <a:t>9</a:t>
            </a:fld>
            <a:endParaRPr lang="fr-FR"/>
          </a:p>
        </p:txBody>
      </p:sp>
      <p:pic>
        <p:nvPicPr>
          <p:cNvPr id="6" name="Image 5" descr="Une image contenant texte&#10;&#10;Description générée automatiquement">
            <a:extLst>
              <a:ext uri="{FF2B5EF4-FFF2-40B4-BE49-F238E27FC236}">
                <a16:creationId xmlns:a16="http://schemas.microsoft.com/office/drawing/2014/main" id="{CF931AAA-6AF3-438D-831F-D184CD8208FB}"/>
              </a:ext>
            </a:extLst>
          </p:cNvPr>
          <p:cNvPicPr>
            <a:picLocks noChangeAspect="1"/>
          </p:cNvPicPr>
          <p:nvPr>
            <p:custDataLst>
              <p:tags r:id="rId5"/>
            </p:custDataLst>
          </p:nvPr>
        </p:nvPicPr>
        <p:blipFill>
          <a:blip r:embed="rId10"/>
          <a:stretch>
            <a:fillRect/>
          </a:stretch>
        </p:blipFill>
        <p:spPr>
          <a:xfrm>
            <a:off x="10943304" y="6350502"/>
            <a:ext cx="1248696" cy="499478"/>
          </a:xfrm>
          <a:prstGeom prst="rect">
            <a:avLst/>
          </a:prstGeom>
        </p:spPr>
      </p:pic>
      <p:sp>
        <p:nvSpPr>
          <p:cNvPr id="7" name="Rectangle 6" descr="Bloc d’accentuation">
            <a:extLst>
              <a:ext uri="{FF2B5EF4-FFF2-40B4-BE49-F238E27FC236}">
                <a16:creationId xmlns:a16="http://schemas.microsoft.com/office/drawing/2014/main" id="{F46A07C6-3D57-48B4-BC0F-F451450FDF19}"/>
              </a:ext>
              <a:ext uri="{C183D7F6-B498-43B3-948B-1728B52AA6E4}">
                <adec:decorative xmlns:adec="http://schemas.microsoft.com/office/drawing/2017/decorative" val="1"/>
              </a:ext>
            </a:extLst>
          </p:cNvPr>
          <p:cNvSpPr/>
          <p:nvPr>
            <p:custDataLst>
              <p:tags r:id="rId6"/>
            </p:custDataLst>
          </p:nvPr>
        </p:nvSpPr>
        <p:spPr>
          <a:xfrm>
            <a:off x="-2001" y="2041402"/>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a:p>
        </p:txBody>
      </p:sp>
    </p:spTree>
    <p:extLst>
      <p:ext uri="{BB962C8B-B14F-4D97-AF65-F5344CB8AC3E}">
        <p14:creationId xmlns:p14="http://schemas.microsoft.com/office/powerpoint/2010/main" val="14636289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6"/>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5"/>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4"/>
</p:tagLst>
</file>

<file path=ppt/tags/tag107.xml><?xml version="1.0" encoding="utf-8"?>
<p:tagLst xmlns:a="http://schemas.openxmlformats.org/drawingml/2006/main" xmlns:r="http://schemas.openxmlformats.org/officeDocument/2006/relationships" xmlns:p="http://schemas.openxmlformats.org/presentationml/2006/main">
  <p:tag name="NUM" val="5"/>
</p:tagLst>
</file>

<file path=ppt/tags/tag108.xml><?xml version="1.0" encoding="utf-8"?>
<p:tagLst xmlns:a="http://schemas.openxmlformats.org/drawingml/2006/main" xmlns:r="http://schemas.openxmlformats.org/officeDocument/2006/relationships" xmlns:p="http://schemas.openxmlformats.org/presentationml/2006/main">
  <p:tag name="NUM" val="6"/>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7"/>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NUM" val="5"/>
</p:tagLst>
</file>

<file path=ppt/tags/tag114.xml><?xml version="1.0" encoding="utf-8"?>
<p:tagLst xmlns:a="http://schemas.openxmlformats.org/drawingml/2006/main" xmlns:r="http://schemas.openxmlformats.org/officeDocument/2006/relationships" xmlns:p="http://schemas.openxmlformats.org/presentationml/2006/main">
  <p:tag name="NUM" val="6"/>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18.xml><?xml version="1.0" encoding="utf-8"?>
<p:tagLst xmlns:a="http://schemas.openxmlformats.org/drawingml/2006/main" xmlns:r="http://schemas.openxmlformats.org/officeDocument/2006/relationships" xmlns:p="http://schemas.openxmlformats.org/presentationml/2006/main">
  <p:tag name="NUM" val="4"/>
</p:tagLst>
</file>

<file path=ppt/tags/tag119.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6"/>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6.xml><?xml version="1.0" encoding="utf-8"?>
<p:tagLst xmlns:a="http://schemas.openxmlformats.org/drawingml/2006/main" xmlns:r="http://schemas.openxmlformats.org/officeDocument/2006/relationships" xmlns:p="http://schemas.openxmlformats.org/presentationml/2006/main">
  <p:tag name="NUM" val="6"/>
</p:tagLst>
</file>

<file path=ppt/tags/tag127.xml><?xml version="1.0" encoding="utf-8"?>
<p:tagLst xmlns:a="http://schemas.openxmlformats.org/drawingml/2006/main" xmlns:r="http://schemas.openxmlformats.org/officeDocument/2006/relationships" xmlns:p="http://schemas.openxmlformats.org/presentationml/2006/main">
  <p:tag name="NUM" val="7"/>
</p:tagLst>
</file>

<file path=ppt/tags/tag128.xml><?xml version="1.0" encoding="utf-8"?>
<p:tagLst xmlns:a="http://schemas.openxmlformats.org/drawingml/2006/main" xmlns:r="http://schemas.openxmlformats.org/officeDocument/2006/relationships" xmlns:p="http://schemas.openxmlformats.org/presentationml/2006/main">
  <p:tag name="NUM" val="8"/>
</p:tagLst>
</file>

<file path=ppt/tags/tag129.xml><?xml version="1.0" encoding="utf-8"?>
<p:tagLst xmlns:a="http://schemas.openxmlformats.org/drawingml/2006/main" xmlns:r="http://schemas.openxmlformats.org/officeDocument/2006/relationships" xmlns:p="http://schemas.openxmlformats.org/presentationml/2006/main">
  <p:tag name="NUM" val="9"/>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10"/>
</p:tagLst>
</file>

<file path=ppt/tags/tag131.xml><?xml version="1.0" encoding="utf-8"?>
<p:tagLst xmlns:a="http://schemas.openxmlformats.org/drawingml/2006/main" xmlns:r="http://schemas.openxmlformats.org/officeDocument/2006/relationships" xmlns:p="http://schemas.openxmlformats.org/presentationml/2006/main">
  <p:tag name="NUM" val="11"/>
</p:tagLst>
</file>

<file path=ppt/tags/tag132.xml><?xml version="1.0" encoding="utf-8"?>
<p:tagLst xmlns:a="http://schemas.openxmlformats.org/drawingml/2006/main" xmlns:r="http://schemas.openxmlformats.org/officeDocument/2006/relationships" xmlns:p="http://schemas.openxmlformats.org/presentationml/2006/main">
  <p:tag name="NUM" val="1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8.xml><?xml version="1.0" encoding="utf-8"?>
<p:tagLst xmlns:a="http://schemas.openxmlformats.org/drawingml/2006/main" xmlns:r="http://schemas.openxmlformats.org/officeDocument/2006/relationships" xmlns:p="http://schemas.openxmlformats.org/presentationml/2006/main">
  <p:tag name="NUM" val="7"/>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7"/>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6"/>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2.xml><?xml version="1.0" encoding="utf-8"?>
<p:tagLst xmlns:a="http://schemas.openxmlformats.org/drawingml/2006/main" xmlns:r="http://schemas.openxmlformats.org/officeDocument/2006/relationships" xmlns:p="http://schemas.openxmlformats.org/presentationml/2006/main">
  <p:tag name="NUM" val="7"/>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6"/>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6"/>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4"/>
</p:tagLst>
</file>

<file path=ppt/tags/tag79.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NUM" val="5"/>
</p:tagLst>
</file>

<file path=ppt/tags/tag85.xml><?xml version="1.0" encoding="utf-8"?>
<p:tagLst xmlns:a="http://schemas.openxmlformats.org/drawingml/2006/main" xmlns:r="http://schemas.openxmlformats.org/officeDocument/2006/relationships" xmlns:p="http://schemas.openxmlformats.org/presentationml/2006/main">
  <p:tag name="NUM" val="6"/>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6"/>
</p:tagLst>
</file>

<file path=ppt/tags/tag92.xml><?xml version="1.0" encoding="utf-8"?>
<p:tagLst xmlns:a="http://schemas.openxmlformats.org/drawingml/2006/main" xmlns:r="http://schemas.openxmlformats.org/officeDocument/2006/relationships" xmlns:p="http://schemas.openxmlformats.org/presentationml/2006/main">
  <p:tag name="NUM" val="7"/>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5"/>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2218FC-8412-44B9-9E82-D51F1F531141}">
  <ds:schemaRefs>
    <ds:schemaRef ds:uri="http://purl.org/dc/dcmitype/"/>
    <ds:schemaRef ds:uri="6dc4bcd6-49db-4c07-9060-8acfc67cef9f"/>
    <ds:schemaRef ds:uri="http://schemas.microsoft.com/office/2006/metadata/properties"/>
    <ds:schemaRef ds:uri="http://schemas.microsoft.com/office/2006/documentManagement/types"/>
    <ds:schemaRef ds:uri="http://schemas.microsoft.com/sharepoint/v3"/>
    <ds:schemaRef ds:uri="http://www.w3.org/XML/1998/namespace"/>
    <ds:schemaRef ds:uri="http://schemas.microsoft.com/office/infopath/2007/PartnerControls"/>
    <ds:schemaRef ds:uri="http://purl.org/dc/elements/1.1/"/>
    <ds:schemaRef ds:uri="http://schemas.openxmlformats.org/package/2006/metadata/core-properties"/>
    <ds:schemaRef ds:uri="fb0879af-3eba-417a-a55a-ffe6dcd6ca77"/>
    <ds:schemaRef ds:uri="http://purl.org/dc/terms/"/>
  </ds:schemaRefs>
</ds:datastoreItem>
</file>

<file path=customXml/itemProps2.xml><?xml version="1.0" encoding="utf-8"?>
<ds:datastoreItem xmlns:ds="http://schemas.openxmlformats.org/officeDocument/2006/customXml" ds:itemID="{B64A4C9D-F801-4923-BC6D-E0006F5123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1589</TotalTime>
  <Words>2051</Words>
  <Application>Microsoft Office PowerPoint</Application>
  <PresentationFormat>Grand écran</PresentationFormat>
  <Paragraphs>208</Paragraphs>
  <Slides>21</Slides>
  <Notes>21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21</vt:i4>
      </vt:variant>
    </vt:vector>
  </HeadingPairs>
  <TitlesOfParts>
    <vt:vector size="29" baseType="lpstr">
      <vt:lpstr>Arial</vt:lpstr>
      <vt:lpstr>Calibri</vt:lpstr>
      <vt:lpstr>Open Sans</vt:lpstr>
      <vt:lpstr>Radio-Canada</vt:lpstr>
      <vt:lpstr>Times New Roman</vt:lpstr>
      <vt:lpstr>Trebuchet MS</vt:lpstr>
      <vt:lpstr>Wingdings 3</vt:lpstr>
      <vt:lpstr>Facette</vt:lpstr>
      <vt:lpstr>Portrait Immigration</vt:lpstr>
      <vt:lpstr>Rôle du volet Immigration</vt:lpstr>
      <vt:lpstr>Rôle du volet Immigration</vt:lpstr>
      <vt:lpstr>Axe Attraction</vt:lpstr>
      <vt:lpstr>Axe Sensibilisation</vt:lpstr>
      <vt:lpstr>Axe Préparation du milieu</vt:lpstr>
      <vt:lpstr>Axe Rapprochement interculturel</vt:lpstr>
      <vt:lpstr>Axe Concertation</vt:lpstr>
      <vt:lpstr>Constats sur le territoire</vt:lpstr>
      <vt:lpstr>Statistiques</vt:lpstr>
      <vt:lpstr>Statistiques</vt:lpstr>
      <vt:lpstr>Ressortissants ukrainiens</vt:lpstr>
      <vt:lpstr>Ressortissants ukrainiens</vt:lpstr>
      <vt:lpstr>Les réalités du terrain</vt:lpstr>
      <vt:lpstr>Réalité sur notre territoire</vt:lpstr>
      <vt:lpstr>Réalité des entreprises</vt:lpstr>
      <vt:lpstr>Réalité des entreprises</vt:lpstr>
      <vt:lpstr>Pistes de réflexion</vt:lpstr>
      <vt:lpstr>Piste de réflexion</vt:lpstr>
      <vt:lpstr>Piste de réflexion</vt:lpstr>
      <vt:lpstr> Merci de votre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MRC, Marie-Mai Pagé</dc:creator>
  <cp:lastModifiedBy>CDE, Stéphanie Campeau</cp:lastModifiedBy>
  <cp:revision>53</cp:revision>
  <dcterms:created xsi:type="dcterms:W3CDTF">2022-03-14T20:25:08Z</dcterms:created>
  <dcterms:modified xsi:type="dcterms:W3CDTF">2022-09-29T14:07:37Z</dcterms:modified>
</cp:coreProperties>
</file>