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4"/>
  </p:sldMasterIdLst>
  <p:notesMasterIdLst>
    <p:notesMasterId r:id="rId22"/>
  </p:notesMasterIdLst>
  <p:handoutMasterIdLst>
    <p:handoutMasterId r:id="rId23"/>
  </p:handoutMasterIdLst>
  <p:sldIdLst>
    <p:sldId id="298" r:id="rId5"/>
    <p:sldId id="300" r:id="rId6"/>
    <p:sldId id="311" r:id="rId7"/>
    <p:sldId id="316" r:id="rId8"/>
    <p:sldId id="284" r:id="rId9"/>
    <p:sldId id="320" r:id="rId10"/>
    <p:sldId id="293" r:id="rId11"/>
    <p:sldId id="299" r:id="rId12"/>
    <p:sldId id="317" r:id="rId13"/>
    <p:sldId id="297" r:id="rId14"/>
    <p:sldId id="301" r:id="rId15"/>
    <p:sldId id="318" r:id="rId16"/>
    <p:sldId id="312" r:id="rId17"/>
    <p:sldId id="313" r:id="rId18"/>
    <p:sldId id="314" r:id="rId19"/>
    <p:sldId id="315" r:id="rId20"/>
    <p:sldId id="296" r:id="rId2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D4A218-B9D1-494C-A77D-E113E1D60F48}" v="3" dt="2022-05-16T21:52:23.223"/>
  </p1510:revLst>
</p1510:revInfo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5" autoAdjust="0"/>
    <p:restoredTop sz="94574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0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mrclaurentides.pri\CDE\CDE_Doc\1000%20-%20Administration\1400%20-%20Planification_contr&#244;le%20administratif\1410%20-%20Planification%20strat&#233;gique\2021\Portrait%20du%20territoire\Tableaux%20statistiques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dirty="0"/>
              <a:t>Nombre d'entreprises avec employé(s) par secteurs dans</a:t>
            </a:r>
            <a:r>
              <a:rPr lang="fr-CA" baseline="0" dirty="0"/>
              <a:t> la </a:t>
            </a:r>
            <a:r>
              <a:rPr lang="fr-CA" dirty="0"/>
              <a:t>MRC des Laurentides</a:t>
            </a:r>
          </a:p>
        </c:rich>
      </c:tx>
      <c:layout>
        <c:manualLayout>
          <c:xMode val="edge"/>
          <c:yMode val="edge"/>
          <c:x val="0.20120366866359762"/>
          <c:y val="2.98693353772355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'T 6.2'!$A$35:$A$55</c:f>
              <c:strCache>
                <c:ptCount val="21"/>
                <c:pt idx="0">
                  <c:v>Agriculture, foresterie, pêche et chasse</c:v>
                </c:pt>
                <c:pt idx="1">
                  <c:v>Extraction minière, exploitation en carrière, et extraction de pétrole et de gaz</c:v>
                </c:pt>
                <c:pt idx="2">
                  <c:v>Services publics</c:v>
                </c:pt>
                <c:pt idx="3">
                  <c:v>Construction</c:v>
                </c:pt>
                <c:pt idx="4">
                  <c:v>Fabrication</c:v>
                </c:pt>
                <c:pt idx="5">
                  <c:v>Commerce de gros</c:v>
                </c:pt>
                <c:pt idx="6">
                  <c:v>Commerce de détail</c:v>
                </c:pt>
                <c:pt idx="7">
                  <c:v>Transport et entreposage</c:v>
                </c:pt>
                <c:pt idx="8">
                  <c:v>Industrie de l'information et industrie culturelle</c:v>
                </c:pt>
                <c:pt idx="9">
                  <c:v>Finance et assurances</c:v>
                </c:pt>
                <c:pt idx="10">
                  <c:v>Services immobiliers et services de location et de location à bail</c:v>
                </c:pt>
                <c:pt idx="11">
                  <c:v>Services professionnels, scientifiques et techniques</c:v>
                </c:pt>
                <c:pt idx="12">
                  <c:v>Gestion de sociétés et d'entreprises</c:v>
                </c:pt>
                <c:pt idx="13">
                  <c:v>Services administratifs, services de soutien, services de gestion des déchets et services d'assainissement</c:v>
                </c:pt>
                <c:pt idx="14">
                  <c:v>Services d'enseignement</c:v>
                </c:pt>
                <c:pt idx="15">
                  <c:v>Soins de santé et assistance sociale</c:v>
                </c:pt>
                <c:pt idx="16">
                  <c:v>Arts, spectacles et loisirs</c:v>
                </c:pt>
                <c:pt idx="17">
                  <c:v>Services d'hébergement et de restauration</c:v>
                </c:pt>
                <c:pt idx="18">
                  <c:v>Autres services (sauf les administrations publiques)</c:v>
                </c:pt>
                <c:pt idx="19">
                  <c:v>Administrations publiques</c:v>
                </c:pt>
                <c:pt idx="20">
                  <c:v>Non classifié</c:v>
                </c:pt>
              </c:strCache>
            </c:strRef>
          </c:cat>
          <c:val>
            <c:numRef>
              <c:f>'T 6.2'!$B$35:$B$55</c:f>
              <c:numCache>
                <c:formatCode>General</c:formatCode>
                <c:ptCount val="21"/>
                <c:pt idx="0">
                  <c:v>47</c:v>
                </c:pt>
                <c:pt idx="1">
                  <c:v>6</c:v>
                </c:pt>
                <c:pt idx="2">
                  <c:v>1</c:v>
                </c:pt>
                <c:pt idx="3">
                  <c:v>364</c:v>
                </c:pt>
                <c:pt idx="4">
                  <c:v>71</c:v>
                </c:pt>
                <c:pt idx="5">
                  <c:v>44</c:v>
                </c:pt>
                <c:pt idx="6">
                  <c:v>284</c:v>
                </c:pt>
                <c:pt idx="7">
                  <c:v>56</c:v>
                </c:pt>
                <c:pt idx="8">
                  <c:v>19</c:v>
                </c:pt>
                <c:pt idx="9">
                  <c:v>42</c:v>
                </c:pt>
                <c:pt idx="10">
                  <c:v>125</c:v>
                </c:pt>
                <c:pt idx="11">
                  <c:v>130</c:v>
                </c:pt>
                <c:pt idx="12">
                  <c:v>6</c:v>
                </c:pt>
                <c:pt idx="13">
                  <c:v>80</c:v>
                </c:pt>
                <c:pt idx="14">
                  <c:v>16</c:v>
                </c:pt>
                <c:pt idx="15">
                  <c:v>161</c:v>
                </c:pt>
                <c:pt idx="16">
                  <c:v>44</c:v>
                </c:pt>
                <c:pt idx="17">
                  <c:v>220</c:v>
                </c:pt>
                <c:pt idx="18">
                  <c:v>175</c:v>
                </c:pt>
                <c:pt idx="19">
                  <c:v>22</c:v>
                </c:pt>
                <c:pt idx="20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25-4A39-8191-6492478AD0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34170591"/>
        <c:axId val="1734176415"/>
        <c:axId val="0"/>
      </c:bar3DChart>
      <c:catAx>
        <c:axId val="1734170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34176415"/>
        <c:crosses val="autoZero"/>
        <c:auto val="1"/>
        <c:lblAlgn val="ctr"/>
        <c:lblOffset val="100"/>
        <c:noMultiLvlLbl val="0"/>
      </c:catAx>
      <c:valAx>
        <c:axId val="17341764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34170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 rtl="0"/>
            <a:fld id="{EBB651C5-239C-481D-B679-C1853F3D7869}" type="datetime1">
              <a:rPr lang="fr-FR" smtClean="0"/>
              <a:t>17/05/2022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C3F468-A24C-40BA-9BA0-927B9D8CEF08}" type="datetime1">
              <a:rPr lang="fr-FR" smtClean="0"/>
              <a:pPr/>
              <a:t>17/05/2022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2276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716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049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973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672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264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555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232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620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086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688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47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541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406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021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0686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36684094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0313087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1146955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752805940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373959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52907011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03306703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01334399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360000" rIns="252000" bIns="180000" rtlCol="0" anchor="t">
            <a:noAutofit/>
          </a:bodyPr>
          <a:lstStyle>
            <a:lvl1pPr algn="r">
              <a:defRPr lang="en-ZA" sz="4000" b="1" spc="-300" dirty="0"/>
            </a:lvl1pPr>
          </a:lstStyle>
          <a:p>
            <a:pPr lvl="0" algn="r" rtl="0"/>
            <a:r>
              <a:rPr lang="fr-FR" noProof="0" dirty="0"/>
              <a:t>Cliquez pour modifier le 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fr-FR" noProof="0"/>
              <a:t>Modifiez le style des sous-titres du masque</a:t>
            </a:r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25091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sposition Image du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8" name="Rectangle 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80673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269556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2255293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sépar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</a:t>
            </a:r>
            <a:br>
              <a:rPr lang="fr-FR" noProof="0" dirty="0"/>
            </a:br>
            <a:r>
              <a:rPr lang="fr-FR" noProof="0" dirty="0"/>
              <a:t>votre photo ici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fr-FR" noProof="0" dirty="0"/>
              <a:t>Cliquez pour modifier le séparateur de section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 dirty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010954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erci de votre atten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08000" tIns="108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4000" b="1" spc="-300" dirty="0"/>
            </a:lvl1pPr>
          </a:lstStyle>
          <a:p>
            <a:pPr lvl="0" algn="r" rtl="0"/>
            <a:r>
              <a:rPr lang="fr-FR" noProof="0" dirty="0"/>
              <a:t>Merci de votre attention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Nom complet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Numéro de téléphone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Poignée E-mail ou Réseaux sociaux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Site web de l’entreprise</a:t>
            </a:r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8" name="Rectangle 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16430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87493432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76147495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9500446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782180946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28732099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68129171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32736475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28DD05-D80F-4B49-B788-0F9955FD172E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20D9E1-A33E-4177-B77B-19FE45BE4E48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0" name="Forme libre : Forme 30">
            <a:extLst>
              <a:ext uri="{FF2B5EF4-FFF2-40B4-BE49-F238E27FC236}">
                <a16:creationId xmlns:a16="http://schemas.microsoft.com/office/drawing/2014/main" id="{09699928-0D3D-4727-8147-92AF62593AFF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1" name="Zone de texte 3">
            <a:extLst>
              <a:ext uri="{FF2B5EF4-FFF2-40B4-BE49-F238E27FC236}">
                <a16:creationId xmlns:a16="http://schemas.microsoft.com/office/drawing/2014/main" id="{32C4BCFC-36F8-41C6-9BF8-7DA85B2E8FAF}"/>
              </a:ext>
            </a:extLst>
          </p:cNvPr>
          <p:cNvSpPr txBox="1"/>
          <p:nvPr userDrawn="1"/>
        </p:nvSpPr>
        <p:spPr>
          <a:xfrm>
            <a:off x="10243100" y="6430153"/>
            <a:ext cx="1053900" cy="365535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 rtl="0">
              <a:lnSpc>
                <a:spcPts val="1000"/>
              </a:lnSpc>
            </a:pPr>
            <a:r>
              <a:rPr lang="fr-FR" sz="2500" b="1" i="0" spc="-100" noProof="0">
                <a:solidFill>
                  <a:schemeClr val="accent1"/>
                </a:solidFill>
                <a:latin typeface="+mj-lt"/>
              </a:rPr>
              <a:t>TREY</a:t>
            </a:r>
            <a:r>
              <a:rPr lang="fr-FR" sz="1600" b="1" i="0" spc="-100" noProof="0">
                <a:solidFill>
                  <a:schemeClr val="accent1"/>
                </a:solidFill>
                <a:latin typeface="+mj-lt"/>
              </a:rPr>
              <a:t> </a:t>
            </a:r>
            <a:br>
              <a:rPr lang="fr-FR" sz="1600" b="1" i="0" spc="-100" baseline="0" noProof="0">
                <a:solidFill>
                  <a:schemeClr val="accent1"/>
                </a:solidFill>
                <a:latin typeface="+mj-lt"/>
              </a:rPr>
            </a:br>
            <a:r>
              <a:rPr lang="fr-FR" sz="1200" b="0" i="0" spc="140" noProof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E22E47-D713-4882-B18D-E17F4CCB6204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3" name="Rectangle 28">
            <a:extLst>
              <a:ext uri="{FF2B5EF4-FFF2-40B4-BE49-F238E27FC236}">
                <a16:creationId xmlns:a16="http://schemas.microsoft.com/office/drawing/2014/main" id="{66F947FB-71F1-49C3-B40D-16817B52ED64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8BFC3116-0AC4-4430-85E4-B7DFB5DBA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89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40" r:id="rId18"/>
    <p:sldLayoutId id="2147483742" r:id="rId19"/>
    <p:sldLayoutId id="2147483743" r:id="rId20"/>
    <p:sldLayoutId id="2147483746" r:id="rId21"/>
    <p:sldLayoutId id="2147483650" r:id="rId22"/>
    <p:sldLayoutId id="2147483652" r:id="rId23"/>
    <p:sldLayoutId id="2147483656" r:id="rId24"/>
    <p:sldLayoutId id="2147483657" r:id="rId2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chart" Target="../charts/chart1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4FABD776-987E-30F8-4C3A-06DB180923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9571" r="957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9389" y="3620655"/>
            <a:ext cx="7852612" cy="1102750"/>
          </a:xfrm>
        </p:spPr>
        <p:txBody>
          <a:bodyPr tIns="216000" rtlCol="0"/>
          <a:lstStyle/>
          <a:p>
            <a:pPr rtl="0"/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Développement économique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9389" y="4723405"/>
            <a:ext cx="7852611" cy="580921"/>
          </a:xfrm>
        </p:spPr>
        <p:txBody>
          <a:bodyPr vert="horz" lIns="180000" tIns="180000" rIns="180000" bIns="180000" rtlCol="0" anchor="t">
            <a:noAutofit/>
          </a:bodyPr>
          <a:lstStyle/>
          <a:p>
            <a:r>
              <a:rPr lang="fr-FR" dirty="0">
                <a:latin typeface="Arial"/>
                <a:cs typeface="Arial"/>
              </a:rPr>
              <a:t>Portrait de la situation sur le territoire de la MRC des Laurentides</a:t>
            </a:r>
            <a:endParaRPr lang="fr-FR" dirty="0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6C61A145-DCF0-4437-9614-7CEB089C9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73" y="5903650"/>
            <a:ext cx="2391227" cy="956490"/>
          </a:xfrm>
          <a:prstGeom prst="rect">
            <a:avLst/>
          </a:prstGeom>
        </p:spPr>
      </p:pic>
      <p:sp>
        <p:nvSpPr>
          <p:cNvPr id="10" name="Rectangle 9" descr="Bloc d’accentuation">
            <a:extLst>
              <a:ext uri="{FF2B5EF4-FFF2-40B4-BE49-F238E27FC236}">
                <a16:creationId xmlns:a16="http://schemas.microsoft.com/office/drawing/2014/main" id="{C03CAC1B-8D67-6884-0A9B-FD8D73689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07825" y="3553511"/>
            <a:ext cx="1984175" cy="671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877262" y="3848812"/>
            <a:ext cx="4314464" cy="590155"/>
          </a:xfrm>
        </p:spPr>
        <p:txBody>
          <a:bodyPr rtlCol="0">
            <a:normAutofit fontScale="92500" lnSpcReduction="20000"/>
          </a:bodyPr>
          <a:lstStyle/>
          <a:p>
            <a:pPr algn="r" rtl="0"/>
            <a:r>
              <a:rPr lang="fr-FR" dirty="0"/>
              <a:t>Parcs industriels et virage numérique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10</a:t>
            </a:fld>
            <a:endParaRPr lang="fr-FR"/>
          </a:p>
        </p:txBody>
      </p:sp>
      <p:sp>
        <p:nvSpPr>
          <p:cNvPr id="20" name="Rectangle 19" descr="Bloc d’accentuation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07825" y="2811133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10BE2B1F-3625-46BF-BE0D-7D12DC94D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9AD2134B-99AC-7963-E85E-BC5BC65768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94DF0D0-C237-07AB-2150-232C72EB76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744" b="7135"/>
          <a:stretch/>
        </p:blipFill>
        <p:spPr>
          <a:xfrm>
            <a:off x="0" y="1469"/>
            <a:ext cx="6702804" cy="3465563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0C04E5E-21F6-84A3-08DE-0C4FE4972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1697"/>
          <a:stretch/>
        </p:blipFill>
        <p:spPr bwMode="auto">
          <a:xfrm>
            <a:off x="0" y="3435378"/>
            <a:ext cx="6702804" cy="333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612" y="2927758"/>
            <a:ext cx="7477113" cy="932869"/>
          </a:xfrm>
        </p:spPr>
        <p:txBody>
          <a:bodyPr rtlCol="0">
            <a:noAutofit/>
          </a:bodyPr>
          <a:lstStyle/>
          <a:p>
            <a:pPr rtl="0"/>
            <a:r>
              <a:rPr lang="fr-FR" sz="4400" dirty="0"/>
              <a:t>Secteur industriel et innovation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619B672-6B33-8A59-FC34-D3B608823F28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58670" y="-9643"/>
            <a:ext cx="3233330" cy="133500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E39F9AF-38B7-EFFF-A75A-F87C918F7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8669" y="4438967"/>
            <a:ext cx="3233055" cy="17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19" y="134804"/>
            <a:ext cx="3586327" cy="432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dirty="0"/>
              <a:t>Situation actuelle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0799" y="785812"/>
            <a:ext cx="2191874" cy="391638"/>
          </a:xfrm>
        </p:spPr>
        <p:txBody>
          <a:bodyPr rtlCol="0">
            <a:normAutofit/>
          </a:bodyPr>
          <a:lstStyle/>
          <a:p>
            <a:pPr rtl="0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SECTEUR INDUSTRIEL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778" y="1636516"/>
            <a:ext cx="8281014" cy="5221484"/>
          </a:xfrm>
        </p:spPr>
        <p:txBody>
          <a:bodyPr rtlCol="0">
            <a:normAutofit/>
          </a:bodyPr>
          <a:lstStyle/>
          <a:p>
            <a:pPr rtl="0"/>
            <a:r>
              <a:rPr lang="fr-FR" sz="1500" b="1" dirty="0"/>
              <a:t>Dans la MRC des Laurentides</a:t>
            </a:r>
          </a:p>
          <a:p>
            <a:pPr lvl="1"/>
            <a:r>
              <a:rPr lang="fr-FR" sz="1500" dirty="0"/>
              <a:t>Un parc industriel à Mont-Tremblant</a:t>
            </a:r>
          </a:p>
          <a:p>
            <a:pPr lvl="1"/>
            <a:r>
              <a:rPr lang="fr-FR" sz="1500" dirty="0"/>
              <a:t>Cinq parcs industriels à Sainte-Agathe-des-Monts</a:t>
            </a:r>
          </a:p>
          <a:p>
            <a:pPr lvl="2"/>
            <a:r>
              <a:rPr lang="fr-FR" sz="1500" dirty="0"/>
              <a:t>Parc d’affaires des Bâtisseurs</a:t>
            </a:r>
          </a:p>
          <a:p>
            <a:pPr lvl="2"/>
            <a:r>
              <a:rPr lang="fr-FR" sz="1500" dirty="0"/>
              <a:t>Parc d’affaires des Monts</a:t>
            </a:r>
          </a:p>
          <a:p>
            <a:pPr lvl="2"/>
            <a:r>
              <a:rPr lang="fr-FR" sz="1500" dirty="0"/>
              <a:t>Parc d’affaires Léonard</a:t>
            </a:r>
          </a:p>
          <a:p>
            <a:pPr lvl="2"/>
            <a:r>
              <a:rPr lang="fr-FR" sz="1500" dirty="0"/>
              <a:t>Parc d’affaires Brissette</a:t>
            </a:r>
          </a:p>
          <a:p>
            <a:pPr lvl="2"/>
            <a:r>
              <a:rPr lang="fr-FR" sz="1500" dirty="0"/>
              <a:t>Parc d’affaires de la Tourbière</a:t>
            </a:r>
          </a:p>
          <a:p>
            <a:pPr marL="914400" lvl="2" indent="0">
              <a:buNone/>
            </a:pPr>
            <a:endParaRPr lang="fr-FR" sz="1500" dirty="0"/>
          </a:p>
          <a:p>
            <a:pPr rtl="0"/>
            <a:r>
              <a:rPr lang="fr-FR" sz="1500" b="1" dirty="0"/>
              <a:t>Secteurs en forte croissance</a:t>
            </a:r>
          </a:p>
          <a:p>
            <a:pPr lvl="1"/>
            <a:r>
              <a:rPr lang="fr-FR" sz="1500" dirty="0"/>
              <a:t>Secteur du bois : Menuiserie, construction, transformation</a:t>
            </a:r>
          </a:p>
          <a:p>
            <a:pPr lvl="1"/>
            <a:r>
              <a:rPr lang="fr-FR" sz="1500" dirty="0"/>
              <a:t>Logistique de transport: Distribution de produits</a:t>
            </a:r>
          </a:p>
          <a:p>
            <a:pPr lvl="1"/>
            <a:r>
              <a:rPr lang="fr-FR" sz="1500" dirty="0"/>
              <a:t>Transformation alimentaire</a:t>
            </a:r>
          </a:p>
          <a:p>
            <a:pPr marL="457200" lvl="1" indent="0">
              <a:buNone/>
            </a:pPr>
            <a:endParaRPr lang="fr-FR" sz="1200" dirty="0"/>
          </a:p>
          <a:p>
            <a:pPr marL="457200" lvl="1" indent="0">
              <a:buNone/>
            </a:pPr>
            <a:endParaRPr lang="fr-FR" sz="200" dirty="0"/>
          </a:p>
          <a:p>
            <a:pPr marL="457200" lvl="1" indent="0">
              <a:buNone/>
            </a:pPr>
            <a:endParaRPr lang="fr-FR" sz="20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11</a:t>
            </a:fld>
            <a:endParaRPr lang="fr-FR"/>
          </a:p>
        </p:txBody>
      </p:sp>
      <p:sp>
        <p:nvSpPr>
          <p:cNvPr id="12" name="Rectangle 11" descr="Bloc d’accentuation gauche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0799" y="664590"/>
            <a:ext cx="2563070" cy="7034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80D7D19-D043-4998-8E62-155618526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969BCB-C9A9-76D9-C8A1-0CD70B82099F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32332" y="0"/>
            <a:ext cx="3233330" cy="13350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6DE6873-2FA6-68CA-EFEF-5363844ED4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6683749" y="1335006"/>
            <a:ext cx="4775296" cy="384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01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19" y="134804"/>
            <a:ext cx="3586327" cy="432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dirty="0"/>
              <a:t>Situation actuelle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0799" y="826174"/>
            <a:ext cx="2835263" cy="391638"/>
          </a:xfrm>
        </p:spPr>
        <p:txBody>
          <a:bodyPr rtlCol="0">
            <a:normAutofit/>
          </a:bodyPr>
          <a:lstStyle/>
          <a:p>
            <a:pPr rtl="0"/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SECTEUR INDUSTRIEL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878" y="1426244"/>
            <a:ext cx="10506446" cy="5625620"/>
          </a:xfrm>
        </p:spPr>
        <p:txBody>
          <a:bodyPr rtlCol="0">
            <a:normAutofit/>
          </a:bodyPr>
          <a:lstStyle/>
          <a:p>
            <a:pPr rtl="0"/>
            <a:r>
              <a:rPr lang="fr-FR" sz="1500" b="1" dirty="0"/>
              <a:t>La Manufacture Laurentides</a:t>
            </a:r>
          </a:p>
          <a:p>
            <a:pPr lvl="1"/>
            <a:r>
              <a:rPr lang="fr-FR" dirty="0"/>
              <a:t>Premier incubateur et accélérateur/transformation alimentaire;</a:t>
            </a:r>
          </a:p>
          <a:p>
            <a:pPr marL="457200" lvl="1" indent="0">
              <a:buNone/>
            </a:pPr>
            <a:endParaRPr lang="fr-FR" dirty="0"/>
          </a:p>
          <a:p>
            <a:pPr rtl="0"/>
            <a:r>
              <a:rPr lang="fr-FR" sz="1500" b="1" dirty="0"/>
              <a:t>Faible connaissance de l’offre industrielle</a:t>
            </a:r>
          </a:p>
          <a:p>
            <a:pPr lvl="1"/>
            <a:r>
              <a:rPr lang="fr-FR" sz="1500" dirty="0"/>
              <a:t>Peu de terrain appartenant aux villes et municipalités, majoritairement des propriétés privées;</a:t>
            </a:r>
          </a:p>
          <a:p>
            <a:pPr lvl="1"/>
            <a:r>
              <a:rPr lang="fr-FR" sz="1500" dirty="0"/>
              <a:t>Importance d’améliorer la promotion des espaces disponibles pour le développement économique de la région;</a:t>
            </a:r>
          </a:p>
          <a:p>
            <a:pPr marL="457200" lvl="1" indent="0">
              <a:buNone/>
            </a:pPr>
            <a:endParaRPr lang="fr-FR" sz="1500" dirty="0"/>
          </a:p>
          <a:p>
            <a:pPr rtl="0"/>
            <a:r>
              <a:rPr lang="fr-FR" sz="1500" b="1" dirty="0"/>
              <a:t>Difficulté de relève et de transfert d’entreprises</a:t>
            </a:r>
          </a:p>
          <a:p>
            <a:pPr lvl="1"/>
            <a:r>
              <a:rPr lang="fr-FR" sz="1500" dirty="0"/>
              <a:t>Âge de plus en plus élevé des propriétaires d’entreprise;</a:t>
            </a:r>
          </a:p>
          <a:p>
            <a:pPr lvl="1"/>
            <a:r>
              <a:rPr lang="fr-FR" sz="1500" dirty="0"/>
              <a:t>Manque de connaissance quant au nombre d’entreprises souhaitant effectuer une relève;</a:t>
            </a:r>
          </a:p>
          <a:p>
            <a:pPr lvl="1"/>
            <a:r>
              <a:rPr lang="fr-FR" sz="1500" dirty="0"/>
              <a:t>Financement peut-être trop pointu et pas nécessairement adapté à toutes les étapes entrepreneuriales;</a:t>
            </a:r>
          </a:p>
          <a:p>
            <a:pPr lvl="1"/>
            <a:r>
              <a:rPr lang="fr-FR" sz="1500" dirty="0"/>
              <a:t>Importance d’accompagner les entreprises dans leur processus de transfert pour assurer leur pérennité et la diversification de notre économie;</a:t>
            </a:r>
          </a:p>
          <a:p>
            <a:pPr marL="457200" lvl="1" indent="0">
              <a:buNone/>
            </a:pPr>
            <a:endParaRPr lang="fr-FR" sz="1200" dirty="0"/>
          </a:p>
          <a:p>
            <a:pPr marL="457200" lvl="1" indent="0">
              <a:buNone/>
            </a:pPr>
            <a:endParaRPr lang="fr-FR" sz="200" dirty="0"/>
          </a:p>
          <a:p>
            <a:pPr marL="457200" lvl="1" indent="0">
              <a:buNone/>
            </a:pPr>
            <a:endParaRPr lang="fr-FR" sz="20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12</a:t>
            </a:fld>
            <a:endParaRPr lang="fr-FR"/>
          </a:p>
        </p:txBody>
      </p:sp>
      <p:sp>
        <p:nvSpPr>
          <p:cNvPr id="12" name="Rectangle 11" descr="Bloc d’accentuation gauche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0799" y="664590"/>
            <a:ext cx="2563070" cy="7034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80D7D19-D043-4998-8E62-155618526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969BCB-C9A9-76D9-C8A1-0CD70B82099F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32332" y="0"/>
            <a:ext cx="3233330" cy="13350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A18067-28CA-8ECF-4099-231B93B14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3993" y="864199"/>
            <a:ext cx="2859311" cy="181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06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19" y="134804"/>
            <a:ext cx="3586327" cy="432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dirty="0"/>
              <a:t>Situation actuelle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13</a:t>
            </a:fld>
            <a:endParaRPr lang="fr-FR"/>
          </a:p>
        </p:txBody>
      </p:sp>
      <p:sp>
        <p:nvSpPr>
          <p:cNvPr id="12" name="Rectangle 11" descr="Bloc d’accentuation gauche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0799" y="664590"/>
            <a:ext cx="2563070" cy="7034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80D7D19-D043-4998-8E62-155618526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F1AFE382-A5EC-FD96-F1E0-64FA67C83976}"/>
              </a:ext>
            </a:extLst>
          </p:cNvPr>
          <p:cNvSpPr txBox="1">
            <a:spLocks/>
          </p:cNvSpPr>
          <p:nvPr/>
        </p:nvSpPr>
        <p:spPr>
          <a:xfrm>
            <a:off x="188719" y="859635"/>
            <a:ext cx="1782124" cy="4753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INNOVATION</a:t>
            </a:r>
          </a:p>
        </p:txBody>
      </p:sp>
      <p:sp>
        <p:nvSpPr>
          <p:cNvPr id="11" name="Espace réservé du contenu 4">
            <a:extLst>
              <a:ext uri="{FF2B5EF4-FFF2-40B4-BE49-F238E27FC236}">
                <a16:creationId xmlns:a16="http://schemas.microsoft.com/office/drawing/2014/main" id="{BDB0EE82-405B-3FB8-94A6-320FD54ADE37}"/>
              </a:ext>
            </a:extLst>
          </p:cNvPr>
          <p:cNvSpPr txBox="1">
            <a:spLocks/>
          </p:cNvSpPr>
          <p:nvPr/>
        </p:nvSpPr>
        <p:spPr>
          <a:xfrm>
            <a:off x="324240" y="1335006"/>
            <a:ext cx="11552074" cy="3938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b="1" dirty="0"/>
              <a:t>Favoriser l’innovation technologique dans les divers secteurs d’activités</a:t>
            </a:r>
          </a:p>
          <a:p>
            <a:pPr lvl="1"/>
            <a:r>
              <a:rPr lang="fr-FR" sz="1500" dirty="0"/>
              <a:t>Avec l’augmentation du commerce en ligne, tout peut maintenant se faire en ligne;</a:t>
            </a:r>
          </a:p>
          <a:p>
            <a:pPr lvl="1"/>
            <a:r>
              <a:rPr lang="fr-FR" sz="1500" dirty="0"/>
              <a:t>Favoriser le virage numérique pour augmenter la visibilité, la rentabilité et se démarquer de la concurrence;</a:t>
            </a:r>
          </a:p>
          <a:p>
            <a:pPr lvl="1"/>
            <a:r>
              <a:rPr lang="fr-CA" sz="1500" dirty="0"/>
              <a:t>Intégrer l'innovation en amont pour connaître les habitudes des consommateurs sur les usages qu'il fait d'un produit ou service;</a:t>
            </a:r>
          </a:p>
          <a:p>
            <a:pPr lvl="1"/>
            <a:r>
              <a:rPr lang="fr-CA" sz="1500" dirty="0"/>
              <a:t>L’innovation permet à l'entreprise de se démarquer sur son marché et d’accroître leur productivité;</a:t>
            </a:r>
          </a:p>
          <a:p>
            <a:pPr lvl="1"/>
            <a:r>
              <a:rPr lang="fr-FR" sz="1500" dirty="0"/>
              <a:t>Toutefois, peu de soutien financier pour accompagner les entreprises dans l’innovation;</a:t>
            </a:r>
          </a:p>
          <a:p>
            <a:pPr lvl="1"/>
            <a:r>
              <a:rPr lang="fr-FR" sz="1500" dirty="0"/>
              <a:t>Pour le secteur de la restauration à Mont-Tremblant, un projet pilote de livraison a été mis sur pied – EVA;</a:t>
            </a:r>
          </a:p>
          <a:p>
            <a:pPr lvl="1"/>
            <a:r>
              <a:rPr lang="fr-FR" sz="1500" dirty="0"/>
              <a:t>Participation aux travaux du Créneau d’excellence Accord Laurentides pour la mise en place de l’accélération du développement numérique de l’industrie touristique;</a:t>
            </a:r>
          </a:p>
          <a:p>
            <a:pPr lvl="1"/>
            <a:r>
              <a:rPr lang="fr-FR" sz="1500" dirty="0"/>
              <a:t>Analyse de faisabilité en cours par la Ville de Mont-Tremblant pour l’implantation d’un centre de prototypage en plein-air, sport et bien-être;</a:t>
            </a:r>
          </a:p>
          <a:p>
            <a:pPr marL="457200" lvl="1" indent="0">
              <a:buNone/>
            </a:pPr>
            <a:endParaRPr lang="fr-FR" sz="1400" dirty="0"/>
          </a:p>
          <a:p>
            <a:pPr lvl="1"/>
            <a:endParaRPr lang="fr-FR" sz="1400" dirty="0"/>
          </a:p>
          <a:p>
            <a:pPr marL="457200" lvl="1" indent="0">
              <a:buFont typeface="Wingdings 3" charset="2"/>
              <a:buNone/>
            </a:pPr>
            <a:endParaRPr lang="fr-FR" sz="1400" dirty="0"/>
          </a:p>
          <a:p>
            <a:pPr marL="0" indent="0">
              <a:buNone/>
            </a:pPr>
            <a:endParaRPr lang="fr-FR" sz="1400" dirty="0"/>
          </a:p>
          <a:p>
            <a:pPr marL="457200" lvl="1" indent="0">
              <a:buFont typeface="Wingdings 3" charset="2"/>
              <a:buNone/>
            </a:pPr>
            <a:endParaRPr lang="fr-FR" sz="1400" dirty="0"/>
          </a:p>
          <a:p>
            <a:pPr marL="457200" lvl="1" indent="0">
              <a:buFont typeface="Wingdings 3" charset="2"/>
              <a:buNone/>
            </a:pPr>
            <a:endParaRPr lang="fr-FR" sz="14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A969BCB-C9A9-76D9-C8A1-0CD70B82099F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32332" y="0"/>
            <a:ext cx="3233330" cy="133500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6EFFAB-773F-20F9-4D10-AB5D97BA46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5350815" y="5403404"/>
            <a:ext cx="1303652" cy="12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19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19" y="134804"/>
            <a:ext cx="3586327" cy="432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dirty="0"/>
              <a:t>Situation actuelle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14</a:t>
            </a:fld>
            <a:endParaRPr lang="fr-FR"/>
          </a:p>
        </p:txBody>
      </p:sp>
      <p:sp>
        <p:nvSpPr>
          <p:cNvPr id="12" name="Rectangle 11" descr="Bloc d’accentuation gauche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0799" y="664590"/>
            <a:ext cx="2563070" cy="7034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80D7D19-D043-4998-8E62-155618526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F1AFE382-A5EC-FD96-F1E0-64FA67C83976}"/>
              </a:ext>
            </a:extLst>
          </p:cNvPr>
          <p:cNvSpPr txBox="1">
            <a:spLocks/>
          </p:cNvSpPr>
          <p:nvPr/>
        </p:nvSpPr>
        <p:spPr>
          <a:xfrm>
            <a:off x="427607" y="2605197"/>
            <a:ext cx="3347439" cy="5196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Secteur de la construction</a:t>
            </a:r>
          </a:p>
        </p:txBody>
      </p:sp>
      <p:sp>
        <p:nvSpPr>
          <p:cNvPr id="11" name="Espace réservé du contenu 4">
            <a:extLst>
              <a:ext uri="{FF2B5EF4-FFF2-40B4-BE49-F238E27FC236}">
                <a16:creationId xmlns:a16="http://schemas.microsoft.com/office/drawing/2014/main" id="{BDB0EE82-405B-3FB8-94A6-320FD54ADE37}"/>
              </a:ext>
            </a:extLst>
          </p:cNvPr>
          <p:cNvSpPr txBox="1">
            <a:spLocks/>
          </p:cNvSpPr>
          <p:nvPr/>
        </p:nvSpPr>
        <p:spPr>
          <a:xfrm>
            <a:off x="594584" y="3206506"/>
            <a:ext cx="10619064" cy="2312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/>
              <a:t>Représente plus de 364 entreprises sur notre territoire;</a:t>
            </a:r>
          </a:p>
          <a:p>
            <a:r>
              <a:rPr lang="fr-FR" sz="1500" dirty="0"/>
              <a:t>Génère plus de 1855 emplois (avant pandémie);</a:t>
            </a:r>
          </a:p>
          <a:p>
            <a:r>
              <a:rPr lang="fr-FR" sz="1500" dirty="0"/>
              <a:t>Emploi de choix avec salaire annuel supérieur avec des horaires stables;</a:t>
            </a:r>
          </a:p>
          <a:p>
            <a:r>
              <a:rPr lang="fr-FR" sz="1500" dirty="0"/>
              <a:t>Secteur de la construction neuve et de la rénovation en forte croissance au niveau immobilier;</a:t>
            </a:r>
          </a:p>
          <a:p>
            <a:r>
              <a:rPr lang="fr-FR" sz="1500" dirty="0"/>
              <a:t>On compte 3300 constructions neuves sur le territoire depuis 10 ans dont 1770 construites entre 2017 et 2021;</a:t>
            </a:r>
          </a:p>
          <a:p>
            <a:r>
              <a:rPr lang="fr-FR" sz="1500" dirty="0"/>
              <a:t>Malgré les salaires très compétitifs, manque de main-d’œuvre important pour répondre à la demande;</a:t>
            </a:r>
          </a:p>
          <a:p>
            <a:pPr marL="457200" lvl="1" indent="0">
              <a:buNone/>
            </a:pPr>
            <a:endParaRPr lang="fr-FR" sz="1100" dirty="0"/>
          </a:p>
          <a:p>
            <a:pPr marL="457200" lvl="1" indent="0">
              <a:buFont typeface="Wingdings 3" charset="2"/>
              <a:buNone/>
            </a:pPr>
            <a:endParaRPr lang="fr-FR" sz="300" dirty="0"/>
          </a:p>
          <a:p>
            <a:pPr marL="0" indent="0">
              <a:buNone/>
            </a:pPr>
            <a:endParaRPr lang="fr-FR" sz="1050" dirty="0"/>
          </a:p>
          <a:p>
            <a:pPr marL="457200" lvl="1" indent="0">
              <a:buFont typeface="Wingdings 3" charset="2"/>
              <a:buNone/>
            </a:pPr>
            <a:endParaRPr lang="fr-FR" sz="300" dirty="0"/>
          </a:p>
          <a:p>
            <a:pPr marL="457200" lvl="1" indent="0">
              <a:buFont typeface="Wingdings 3" charset="2"/>
              <a:buNone/>
            </a:pPr>
            <a:endParaRPr lang="fr-FR" sz="3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A969BCB-C9A9-76D9-C8A1-0CD70B82099F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32332" y="0"/>
            <a:ext cx="3233330" cy="133500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63F7122-2335-83BC-75BF-9720F8AE0B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1447848" y="1175251"/>
            <a:ext cx="7888166" cy="6744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DDF5419-B926-9D23-07F6-6E4D7D693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4237" y="2234495"/>
            <a:ext cx="2429494" cy="186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95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19" y="134804"/>
            <a:ext cx="3586327" cy="432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dirty="0"/>
              <a:t>Situation actuelle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15</a:t>
            </a:fld>
            <a:endParaRPr lang="fr-FR"/>
          </a:p>
        </p:txBody>
      </p:sp>
      <p:sp>
        <p:nvSpPr>
          <p:cNvPr id="12" name="Rectangle 11" descr="Bloc d’accentuation gauche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0799" y="664590"/>
            <a:ext cx="2563070" cy="7034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80D7D19-D043-4998-8E62-155618526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F1AFE382-A5EC-FD96-F1E0-64FA67C83976}"/>
              </a:ext>
            </a:extLst>
          </p:cNvPr>
          <p:cNvSpPr txBox="1">
            <a:spLocks/>
          </p:cNvSpPr>
          <p:nvPr/>
        </p:nvSpPr>
        <p:spPr>
          <a:xfrm>
            <a:off x="280799" y="4033461"/>
            <a:ext cx="3718707" cy="4753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Secteur institutionnel</a:t>
            </a:r>
          </a:p>
        </p:txBody>
      </p:sp>
      <p:sp>
        <p:nvSpPr>
          <p:cNvPr id="11" name="Espace réservé du contenu 4">
            <a:extLst>
              <a:ext uri="{FF2B5EF4-FFF2-40B4-BE49-F238E27FC236}">
                <a16:creationId xmlns:a16="http://schemas.microsoft.com/office/drawing/2014/main" id="{BDB0EE82-405B-3FB8-94A6-320FD54ADE37}"/>
              </a:ext>
            </a:extLst>
          </p:cNvPr>
          <p:cNvSpPr txBox="1">
            <a:spLocks/>
          </p:cNvSpPr>
          <p:nvPr/>
        </p:nvSpPr>
        <p:spPr>
          <a:xfrm>
            <a:off x="435558" y="4625803"/>
            <a:ext cx="10619064" cy="1996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/>
              <a:t>MRC est bien doté en terme de services institutionnels;</a:t>
            </a:r>
          </a:p>
          <a:p>
            <a:r>
              <a:rPr lang="fr-FR" sz="1500" dirty="0"/>
              <a:t>2865 emplois dans le secteur de la santé (avant pandémie);</a:t>
            </a:r>
          </a:p>
          <a:p>
            <a:r>
              <a:rPr lang="fr-FR" sz="1500" dirty="0"/>
              <a:t>1185 emplois dans le secteur de l’éducation (avant pandémie);</a:t>
            </a:r>
          </a:p>
          <a:p>
            <a:r>
              <a:rPr lang="fr-FR" sz="1500" dirty="0"/>
              <a:t>1015 emplois dans le secteur de l’administration publique (publique, municipal, régional)</a:t>
            </a:r>
          </a:p>
          <a:p>
            <a:r>
              <a:rPr lang="fr-FR" sz="1500" dirty="0"/>
              <a:t>Excellents salaires, emplois stables et avantages compétitifs;</a:t>
            </a:r>
          </a:p>
          <a:p>
            <a:pPr marL="457200" lvl="1" indent="0">
              <a:buNone/>
            </a:pPr>
            <a:endParaRPr lang="fr-FR" sz="1100" dirty="0"/>
          </a:p>
          <a:p>
            <a:pPr marL="457200" lvl="1" indent="0">
              <a:buFont typeface="Wingdings 3" charset="2"/>
              <a:buNone/>
            </a:pPr>
            <a:endParaRPr lang="fr-FR" sz="300" dirty="0"/>
          </a:p>
          <a:p>
            <a:pPr marL="0" indent="0">
              <a:buNone/>
            </a:pPr>
            <a:endParaRPr lang="fr-FR" sz="1050" dirty="0"/>
          </a:p>
          <a:p>
            <a:pPr marL="457200" lvl="1" indent="0">
              <a:buFont typeface="Wingdings 3" charset="2"/>
              <a:buNone/>
            </a:pPr>
            <a:endParaRPr lang="fr-FR" sz="300" dirty="0"/>
          </a:p>
          <a:p>
            <a:pPr marL="457200" lvl="1" indent="0">
              <a:buFont typeface="Wingdings 3" charset="2"/>
              <a:buNone/>
            </a:pPr>
            <a:endParaRPr lang="fr-FR" sz="3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A969BCB-C9A9-76D9-C8A1-0CD70B82099F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32332" y="0"/>
            <a:ext cx="3233330" cy="1335006"/>
          </a:xfrm>
          <a:prstGeom prst="rect">
            <a:avLst/>
          </a:prstGeom>
        </p:spPr>
      </p:pic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927117BA-C34B-559E-3BAF-F42DEF121E40}"/>
              </a:ext>
            </a:extLst>
          </p:cNvPr>
          <p:cNvSpPr txBox="1">
            <a:spLocks/>
          </p:cNvSpPr>
          <p:nvPr/>
        </p:nvSpPr>
        <p:spPr>
          <a:xfrm>
            <a:off x="435558" y="1448917"/>
            <a:ext cx="10619064" cy="2470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/>
              <a:t>Représente plus de 130 entreprises sur notre territoire;</a:t>
            </a:r>
          </a:p>
          <a:p>
            <a:r>
              <a:rPr lang="fr-FR" sz="1500" dirty="0"/>
              <a:t>Génère plus de 1210 emplois (avant pandémie);</a:t>
            </a:r>
          </a:p>
          <a:p>
            <a:r>
              <a:rPr lang="fr-FR" sz="1500" dirty="0"/>
              <a:t>Emploi de choix avec salaire annuel supérieur avec des horaires stables;</a:t>
            </a:r>
          </a:p>
          <a:p>
            <a:r>
              <a:rPr lang="fr-FR" sz="1500" dirty="0"/>
              <a:t>Secteur d’emploi nécessitant des formations collégiales et universitaires plus spécifiques;</a:t>
            </a:r>
          </a:p>
          <a:p>
            <a:r>
              <a:rPr lang="fr-FR" sz="1500" dirty="0"/>
              <a:t>Malgré les salaires très compétitifs, manque de main-d’œuvre pour répondre à la demande;</a:t>
            </a:r>
          </a:p>
          <a:p>
            <a:r>
              <a:rPr lang="fr-FR" sz="1500" dirty="0"/>
              <a:t>Ingénieur, comptable, architecte, avocat, notaire, arpenteur, génie civil…</a:t>
            </a:r>
          </a:p>
          <a:p>
            <a:pPr marL="457200" lvl="1" indent="0">
              <a:buNone/>
            </a:pPr>
            <a:endParaRPr lang="fr-FR" sz="1100" dirty="0"/>
          </a:p>
          <a:p>
            <a:pPr marL="457200" lvl="1" indent="0">
              <a:buFont typeface="Wingdings 3" charset="2"/>
              <a:buNone/>
            </a:pPr>
            <a:endParaRPr lang="fr-FR" sz="300" dirty="0"/>
          </a:p>
          <a:p>
            <a:pPr marL="0" indent="0">
              <a:buNone/>
            </a:pPr>
            <a:endParaRPr lang="fr-FR" sz="1050" dirty="0"/>
          </a:p>
          <a:p>
            <a:pPr marL="457200" lvl="1" indent="0">
              <a:buFont typeface="Wingdings 3" charset="2"/>
              <a:buNone/>
            </a:pPr>
            <a:endParaRPr lang="fr-FR" sz="300" dirty="0"/>
          </a:p>
          <a:p>
            <a:pPr marL="457200" lvl="1" indent="0">
              <a:buFont typeface="Wingdings 3" charset="2"/>
              <a:buNone/>
            </a:pPr>
            <a:endParaRPr lang="fr-FR" sz="300" dirty="0"/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7360685A-6DBA-566C-52F1-4376443EDE40}"/>
              </a:ext>
            </a:extLst>
          </p:cNvPr>
          <p:cNvSpPr txBox="1">
            <a:spLocks/>
          </p:cNvSpPr>
          <p:nvPr/>
        </p:nvSpPr>
        <p:spPr>
          <a:xfrm>
            <a:off x="280799" y="873763"/>
            <a:ext cx="2978870" cy="4753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Secteur professionnel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25634E-B93B-2A9F-669D-B03D6608D4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9610835" y="1630992"/>
            <a:ext cx="1517491" cy="156367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E30007D-A226-5588-4F42-4FF3F0E6B07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7853724" y="4271146"/>
            <a:ext cx="1272871" cy="127881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13C6F26-D7DE-6E57-8774-5E8A5F01AE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0510" y="4780143"/>
            <a:ext cx="192802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31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19" y="134804"/>
            <a:ext cx="3586327" cy="432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dirty="0"/>
              <a:t>Conclusion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16</a:t>
            </a:fld>
            <a:endParaRPr lang="fr-FR"/>
          </a:p>
        </p:txBody>
      </p:sp>
      <p:sp>
        <p:nvSpPr>
          <p:cNvPr id="12" name="Rectangle 11" descr="Bloc d’accentuation gauche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0799" y="664590"/>
            <a:ext cx="2563070" cy="7034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80D7D19-D043-4998-8E62-155618526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F1AFE382-A5EC-FD96-F1E0-64FA67C83976}"/>
              </a:ext>
            </a:extLst>
          </p:cNvPr>
          <p:cNvSpPr txBox="1">
            <a:spLocks/>
          </p:cNvSpPr>
          <p:nvPr/>
        </p:nvSpPr>
        <p:spPr>
          <a:xfrm>
            <a:off x="188717" y="859635"/>
            <a:ext cx="3586327" cy="4753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Développement économique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A969BCB-C9A9-76D9-C8A1-0CD70B82099F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32332" y="0"/>
            <a:ext cx="3233330" cy="1335006"/>
          </a:xfrm>
          <a:prstGeom prst="rect">
            <a:avLst/>
          </a:prstGeom>
        </p:spPr>
      </p:pic>
      <p:sp>
        <p:nvSpPr>
          <p:cNvPr id="11" name="Espace réservé du contenu 4">
            <a:extLst>
              <a:ext uri="{FF2B5EF4-FFF2-40B4-BE49-F238E27FC236}">
                <a16:creationId xmlns:a16="http://schemas.microsoft.com/office/drawing/2014/main" id="{5DC3258A-969F-0209-BDBC-B1C8B02C90C1}"/>
              </a:ext>
            </a:extLst>
          </p:cNvPr>
          <p:cNvSpPr txBox="1">
            <a:spLocks/>
          </p:cNvSpPr>
          <p:nvPr/>
        </p:nvSpPr>
        <p:spPr>
          <a:xfrm>
            <a:off x="595356" y="1627837"/>
            <a:ext cx="10619064" cy="223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500" dirty="0"/>
              <a:t>Avec la fin des aides gouvernementales, la hausse des taux d’intérêt et l’inflation incontrôlable, la situation est précaire pour tous les secteurs d’activités</a:t>
            </a:r>
            <a:r>
              <a:rPr lang="fr-FR" sz="1500" dirty="0"/>
              <a:t>;</a:t>
            </a:r>
          </a:p>
          <a:p>
            <a:r>
              <a:rPr lang="fr-CA" sz="1500" dirty="0"/>
              <a:t>Le nombre de PME en difficulté financière sera à observer au cours des prochains mois;</a:t>
            </a:r>
          </a:p>
          <a:p>
            <a:r>
              <a:rPr lang="fr-CA" sz="1500" b="0" i="0" dirty="0">
                <a:solidFill>
                  <a:srgbClr val="212121"/>
                </a:solidFill>
                <a:effectLst/>
              </a:rPr>
              <a:t>Les programmes gouvernementaux et leurs contributions ont aidés les entreprises à passer au travers de la pandémie;</a:t>
            </a:r>
          </a:p>
          <a:p>
            <a:r>
              <a:rPr lang="fr-CA" sz="1500" b="0" i="0" dirty="0">
                <a:solidFill>
                  <a:srgbClr val="212121"/>
                </a:solidFill>
                <a:effectLst/>
              </a:rPr>
              <a:t>La consommation sera</a:t>
            </a:r>
            <a:r>
              <a:rPr lang="fr-CA" sz="1500" dirty="0">
                <a:solidFill>
                  <a:srgbClr val="212121"/>
                </a:solidFill>
              </a:rPr>
              <a:t> ralentie </a:t>
            </a:r>
            <a:r>
              <a:rPr lang="fr-CA" sz="1500" b="0" i="0" dirty="0">
                <a:solidFill>
                  <a:srgbClr val="212121"/>
                </a:solidFill>
                <a:effectLst/>
              </a:rPr>
              <a:t> et aura un impact négatif sur l’économie régionale.</a:t>
            </a:r>
          </a:p>
          <a:p>
            <a:endParaRPr lang="fr-FR" sz="300" dirty="0"/>
          </a:p>
          <a:p>
            <a:pPr marL="0" indent="0">
              <a:buNone/>
            </a:pPr>
            <a:endParaRPr lang="fr-FR" sz="1050" dirty="0"/>
          </a:p>
          <a:p>
            <a:pPr marL="457200" lvl="1" indent="0">
              <a:buFont typeface="Wingdings 3" charset="2"/>
              <a:buNone/>
            </a:pPr>
            <a:endParaRPr lang="fr-FR" sz="300" dirty="0"/>
          </a:p>
          <a:p>
            <a:pPr marL="457200" lvl="1" indent="0">
              <a:buFont typeface="Wingdings 3" charset="2"/>
              <a:buNone/>
            </a:pPr>
            <a:endParaRPr lang="fr-FR" sz="3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5ECAFC9-0D79-8505-17D1-624FAF186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9527" y="3837160"/>
            <a:ext cx="3447069" cy="25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88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4428A631-956A-90C4-63A2-85EE3EEF0B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8284" t="2249" r="671" b="4995"/>
          <a:stretch/>
        </p:blipFill>
        <p:spPr>
          <a:xfrm>
            <a:off x="0" y="0"/>
            <a:ext cx="7926259" cy="6804025"/>
          </a:xfrm>
          <a:prstGeom prst="rect">
            <a:avLst/>
          </a:prstGeo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0132" y="2964247"/>
            <a:ext cx="5891868" cy="1171708"/>
          </a:xfrm>
        </p:spPr>
        <p:txBody>
          <a:bodyPr tIns="108000" rtlCol="0"/>
          <a:lstStyle/>
          <a:p>
            <a:pPr rtl="0">
              <a:lnSpc>
                <a:spcPct val="70000"/>
              </a:lnSpc>
            </a:pPr>
            <a:br>
              <a:rPr lang="fr-FR" sz="4000" dirty="0"/>
            </a:br>
            <a:r>
              <a:rPr lang="fr-FR" sz="4000" dirty="0"/>
              <a:t>Merci de votre attention !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58200" y="4308993"/>
            <a:ext cx="2910342" cy="31680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fr-FR" dirty="0"/>
              <a:t>Paul Calce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58200" y="4686564"/>
            <a:ext cx="2910342" cy="31680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fr-FR" dirty="0"/>
              <a:t>819-681-3373 poste 1402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58200" y="5064913"/>
            <a:ext cx="2910342" cy="316800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fr-FR" dirty="0"/>
              <a:t>pcalce@cdemrclaurentides.org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D8A1232-50A8-4535-AAF9-7F4180EAA0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58200" y="5432595"/>
            <a:ext cx="2910342" cy="31680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fr-FR" dirty="0"/>
              <a:t>CDE MRC des Laurentides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17</a:t>
            </a:fld>
            <a:endParaRPr lang="fr-FR"/>
          </a:p>
        </p:txBody>
      </p:sp>
      <p:pic>
        <p:nvPicPr>
          <p:cNvPr id="8" name="Graphisme 7" descr="Utilisateur" title="Icône - Nom du présentateur">
            <a:extLst>
              <a:ext uri="{FF2B5EF4-FFF2-40B4-BE49-F238E27FC236}">
                <a16:creationId xmlns:a16="http://schemas.microsoft.com/office/drawing/2014/main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58155" y="4347963"/>
            <a:ext cx="218900" cy="218900"/>
          </a:xfrm>
          <a:prstGeom prst="rect">
            <a:avLst/>
          </a:prstGeom>
        </p:spPr>
      </p:pic>
      <p:pic>
        <p:nvPicPr>
          <p:cNvPr id="10" name="Graphisme 9" descr="Smartphone" title="Icône - Numéro de téléphone du présentateur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71145" y="4740139"/>
            <a:ext cx="218900" cy="218900"/>
          </a:xfrm>
          <a:prstGeom prst="rect">
            <a:avLst/>
          </a:prstGeom>
        </p:spPr>
      </p:pic>
      <p:pic>
        <p:nvPicPr>
          <p:cNvPr id="9" name="Graphisme 8" descr="Enveloppe" title="Icône - Adresse e-mail du présentateur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71145" y="5121516"/>
            <a:ext cx="218900" cy="218900"/>
          </a:xfrm>
          <a:prstGeom prst="rect">
            <a:avLst/>
          </a:prstGeom>
        </p:spPr>
      </p:pic>
      <p:pic>
        <p:nvPicPr>
          <p:cNvPr id="11" name="Graphisme 10" descr="Lien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45259" y="5441613"/>
            <a:ext cx="244786" cy="244786"/>
          </a:xfrm>
          <a:prstGeom prst="rect">
            <a:avLst/>
          </a:prstGeom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F7DA1D5E-7BF7-407E-B1CB-8ACA147703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EA4F4760-10E2-F36D-4DD5-B10E7D223F4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9692" r="3151"/>
          <a:stretch/>
        </p:blipFill>
        <p:spPr>
          <a:xfrm>
            <a:off x="0" y="-11427"/>
            <a:ext cx="7416800" cy="697824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100" y="3431309"/>
            <a:ext cx="6641900" cy="1124345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sz="6000" dirty="0"/>
              <a:t>Industrie touristique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927870" y="4555654"/>
            <a:ext cx="4264130" cy="590155"/>
          </a:xfrm>
        </p:spPr>
        <p:txBody>
          <a:bodyPr rtlCol="0">
            <a:normAutofit fontScale="92500" lnSpcReduction="20000"/>
          </a:bodyPr>
          <a:lstStyle/>
          <a:p>
            <a:pPr algn="r" rtl="0"/>
            <a:r>
              <a:rPr lang="fr-FR" dirty="0"/>
              <a:t>La plus progressive au Québec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2</a:t>
            </a:fld>
            <a:endParaRPr lang="fr-FR"/>
          </a:p>
        </p:txBody>
      </p:sp>
      <p:sp>
        <p:nvSpPr>
          <p:cNvPr id="20" name="Rectangle 19" descr="Bloc d’accentuation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07825" y="3359547"/>
            <a:ext cx="1984175" cy="671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10BE2B1F-3625-46BF-BE0D-7D12DC94D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CBEBBE-BC06-BE2C-2DA4-0966DC0D64B0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32332" y="0"/>
            <a:ext cx="3233330" cy="13350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CFBABD-BCB6-9095-A732-807CE8FF9E9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8136683" y="1477060"/>
            <a:ext cx="1318374" cy="168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07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6F0F2CA0-CD7C-2037-3704-2C95EAF73F6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34773" y="-1"/>
            <a:ext cx="3257227" cy="127453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19" y="134804"/>
            <a:ext cx="3586327" cy="432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dirty="0"/>
              <a:t>Situation actuelle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759" y="832722"/>
            <a:ext cx="2655150" cy="432000"/>
          </a:xfrm>
        </p:spPr>
        <p:txBody>
          <a:bodyPr rtlCol="0">
            <a:normAutofit fontScale="70000" lnSpcReduction="20000"/>
          </a:bodyPr>
          <a:lstStyle/>
          <a:p>
            <a:pPr rtl="0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SECTEUR TOURISTIQUE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6031" y="1264722"/>
            <a:ext cx="10637757" cy="5568572"/>
          </a:xfrm>
        </p:spPr>
        <p:txBody>
          <a:bodyPr rtlCol="0">
            <a:normAutofit/>
          </a:bodyPr>
          <a:lstStyle/>
          <a:p>
            <a:pPr rtl="0"/>
            <a:r>
              <a:rPr lang="fr-FR" sz="1400" dirty="0"/>
              <a:t>Contrairement à la croyance populaire, le secteur du tourisme n’est pas le principal employeur dans notre MRC, mais plutôt le 3</a:t>
            </a:r>
            <a:r>
              <a:rPr lang="fr-FR" sz="1400" baseline="30000" dirty="0"/>
              <a:t>e</a:t>
            </a:r>
            <a:r>
              <a:rPr lang="fr-FR" sz="1400" dirty="0"/>
              <a:t> au même titre que la restauration;</a:t>
            </a:r>
          </a:p>
          <a:p>
            <a:pPr rtl="0"/>
            <a:r>
              <a:rPr lang="fr-FR" sz="1400" dirty="0"/>
              <a:t>Génère plus de 2320 emplois (avant pandémie);</a:t>
            </a:r>
          </a:p>
          <a:p>
            <a:pPr rtl="0"/>
            <a:endParaRPr lang="fr-FR" sz="1400" dirty="0"/>
          </a:p>
          <a:p>
            <a:pPr rtl="0"/>
            <a:endParaRPr lang="fr-FR" sz="1200" b="1" dirty="0"/>
          </a:p>
          <a:p>
            <a:pPr rtl="0"/>
            <a:endParaRPr lang="fr-FR" sz="1200" b="1" dirty="0"/>
          </a:p>
          <a:p>
            <a:pPr rtl="0"/>
            <a:endParaRPr lang="fr-FR" sz="1200" b="1" dirty="0"/>
          </a:p>
          <a:p>
            <a:pPr rtl="0"/>
            <a:endParaRPr lang="fr-FR" sz="1200" b="1" dirty="0"/>
          </a:p>
          <a:p>
            <a:pPr rtl="0"/>
            <a:endParaRPr lang="fr-FR" sz="1200" b="1" dirty="0"/>
          </a:p>
          <a:p>
            <a:pPr rtl="0"/>
            <a:endParaRPr lang="fr-FR" sz="1200" b="1" dirty="0"/>
          </a:p>
          <a:p>
            <a:pPr rtl="0"/>
            <a:endParaRPr lang="fr-FR" sz="1200" b="1" dirty="0"/>
          </a:p>
          <a:p>
            <a:pPr rtl="0"/>
            <a:endParaRPr lang="fr-FR" sz="1200" b="1" dirty="0"/>
          </a:p>
          <a:p>
            <a:pPr rtl="0"/>
            <a:endParaRPr lang="fr-FR" sz="1200" b="1" dirty="0"/>
          </a:p>
          <a:p>
            <a:pPr rtl="0"/>
            <a:endParaRPr lang="fr-FR" sz="1200" b="1" dirty="0"/>
          </a:p>
          <a:p>
            <a:pPr rtl="0"/>
            <a:endParaRPr lang="fr-FR" sz="1200" b="1" dirty="0"/>
          </a:p>
          <a:p>
            <a:pPr rtl="0"/>
            <a:r>
              <a:rPr lang="fr-FR" sz="1400" dirty="0"/>
              <a:t>Les Laurentides sont la 3</a:t>
            </a:r>
            <a:r>
              <a:rPr lang="fr-FR" sz="1400" baseline="30000" dirty="0"/>
              <a:t>e</a:t>
            </a:r>
            <a:r>
              <a:rPr lang="fr-FR" sz="1400" dirty="0"/>
              <a:t> région touristique la plus fréquentée après Montréal et Québec;</a:t>
            </a:r>
          </a:p>
          <a:p>
            <a:pPr rtl="0"/>
            <a:r>
              <a:rPr lang="fr-FR" sz="1400" dirty="0"/>
              <a:t>Plus de 70% des revenus reliés au tourisme dans les Laurentides provient de notre MRC;</a:t>
            </a:r>
          </a:p>
          <a:p>
            <a:pPr marL="0" indent="0" rtl="0">
              <a:buNone/>
            </a:pPr>
            <a:endParaRPr lang="fr-FR" sz="1200" b="1" dirty="0"/>
          </a:p>
          <a:p>
            <a:pPr marL="457200" lvl="1" indent="0">
              <a:buNone/>
            </a:pPr>
            <a:endParaRPr lang="fr-FR" sz="100" dirty="0"/>
          </a:p>
          <a:p>
            <a:pPr marL="457200" lvl="1" indent="0">
              <a:buNone/>
            </a:pPr>
            <a:endParaRPr lang="fr-FR" sz="10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3</a:t>
            </a:fld>
            <a:endParaRPr lang="fr-FR"/>
          </a:p>
        </p:txBody>
      </p:sp>
      <p:sp>
        <p:nvSpPr>
          <p:cNvPr id="12" name="Rectangle 11" descr="Bloc d’accentuation gauche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0799" y="664590"/>
            <a:ext cx="2563070" cy="7034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80D7D19-D043-4998-8E62-155618526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24D542AC-1680-70CE-ED70-9D2349EFC5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8609045"/>
              </p:ext>
            </p:extLst>
          </p:nvPr>
        </p:nvGraphicFramePr>
        <p:xfrm>
          <a:off x="867133" y="2389630"/>
          <a:ext cx="8702298" cy="3302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5ADB375D-EDD4-4869-4C29-EDC2C624CE05}"/>
              </a:ext>
            </a:extLst>
          </p:cNvPr>
          <p:cNvSpPr txBox="1"/>
          <p:nvPr/>
        </p:nvSpPr>
        <p:spPr>
          <a:xfrm>
            <a:off x="9881605" y="3264680"/>
            <a:ext cx="1480009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A" sz="900" dirty="0"/>
              <a:t>Source : Banque de données du Registre des entreprises, Statistique Canada, décembre 2020</a:t>
            </a:r>
          </a:p>
        </p:txBody>
      </p:sp>
    </p:spTree>
    <p:extLst>
      <p:ext uri="{BB962C8B-B14F-4D97-AF65-F5344CB8AC3E}">
        <p14:creationId xmlns:p14="http://schemas.microsoft.com/office/powerpoint/2010/main" val="2595785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AC4B07E3-141F-6455-63A4-CCDB79F801C7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32332" y="8020"/>
            <a:ext cx="3233330" cy="13350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19" y="134804"/>
            <a:ext cx="3586327" cy="432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dirty="0"/>
              <a:t>Situation actuelle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759" y="832722"/>
            <a:ext cx="2655150" cy="432000"/>
          </a:xfrm>
        </p:spPr>
        <p:txBody>
          <a:bodyPr rtlCol="0">
            <a:normAutofit fontScale="70000" lnSpcReduction="20000"/>
          </a:bodyPr>
          <a:lstStyle/>
          <a:p>
            <a:pPr rtl="0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SECTEUR TOURISTIQUE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8488" y="1343026"/>
            <a:ext cx="10157981" cy="5380170"/>
          </a:xfrm>
        </p:spPr>
        <p:txBody>
          <a:bodyPr rtlCol="0">
            <a:normAutofit lnSpcReduction="10000"/>
          </a:bodyPr>
          <a:lstStyle/>
          <a:p>
            <a:pPr marL="457200" lvl="1" indent="0">
              <a:buNone/>
            </a:pPr>
            <a:endParaRPr lang="fr-FR" sz="100" dirty="0"/>
          </a:p>
          <a:p>
            <a:pPr rtl="0"/>
            <a:r>
              <a:rPr lang="fr-FR" sz="1400" b="1" dirty="0"/>
              <a:t>Tourisme international arrêté dû à la pandémie</a:t>
            </a:r>
          </a:p>
          <a:p>
            <a:pPr lvl="1"/>
            <a:r>
              <a:rPr lang="fr-FR" sz="1400" dirty="0"/>
              <a:t>Prévision d’une reprise normale pour l’hébergement traditionnelle en 2024-2025;</a:t>
            </a:r>
          </a:p>
          <a:p>
            <a:pPr lvl="1"/>
            <a:r>
              <a:rPr lang="fr-FR" sz="1400" dirty="0"/>
              <a:t>Marchés de proximités sont les plus ciblés;</a:t>
            </a:r>
          </a:p>
          <a:p>
            <a:pPr marL="0" indent="0" rtl="0">
              <a:buNone/>
            </a:pPr>
            <a:endParaRPr lang="fr-FR" sz="1400" b="1" dirty="0"/>
          </a:p>
          <a:p>
            <a:pPr rtl="0"/>
            <a:r>
              <a:rPr lang="fr-FR" sz="1400" b="1" dirty="0"/>
              <a:t>Diminution de l’attrait pour les complexes hôteliers</a:t>
            </a:r>
          </a:p>
          <a:p>
            <a:pPr lvl="1"/>
            <a:r>
              <a:rPr lang="fr-FR" sz="1400" dirty="0"/>
              <a:t>Fragilisation de la pérennité des entreprises à court et long terme;</a:t>
            </a:r>
          </a:p>
          <a:p>
            <a:pPr lvl="1"/>
            <a:r>
              <a:rPr lang="fr-FR" sz="1400" dirty="0"/>
              <a:t>Diminution du taux d’occupation moyen de 54,6% en 2019 à 41,8% en 2021;</a:t>
            </a:r>
          </a:p>
          <a:p>
            <a:pPr marL="457200" lvl="1" indent="0">
              <a:buNone/>
            </a:pPr>
            <a:endParaRPr lang="fr-FR" sz="1400" dirty="0"/>
          </a:p>
          <a:p>
            <a:pPr rtl="0"/>
            <a:r>
              <a:rPr lang="fr-FR" sz="1400" b="1" dirty="0"/>
              <a:t>Tendance actuelle: résidence touristique</a:t>
            </a:r>
          </a:p>
          <a:p>
            <a:pPr lvl="1"/>
            <a:r>
              <a:rPr lang="fr-FR" sz="1400" dirty="0"/>
              <a:t>Les pratiques entourant le plein-air sont en transformation;</a:t>
            </a:r>
          </a:p>
          <a:p>
            <a:pPr lvl="1"/>
            <a:r>
              <a:rPr lang="fr-FR" sz="1400" dirty="0"/>
              <a:t>Intérêt grandissant pour l’hébergement alternatif (refuges, dômes, prêts-à-camper…);</a:t>
            </a:r>
          </a:p>
          <a:p>
            <a:pPr lvl="1"/>
            <a:r>
              <a:rPr lang="fr-FR" sz="1400" dirty="0"/>
              <a:t>De plus en plus de promoteurs pour les résidences touristiques;</a:t>
            </a:r>
          </a:p>
          <a:p>
            <a:pPr lvl="1"/>
            <a:r>
              <a:rPr lang="fr-CA" sz="1400" dirty="0"/>
              <a:t>Répartition à part égal de résidences permanentes (43%) et de résidences de villégiature (44%)</a:t>
            </a:r>
            <a:r>
              <a:rPr lang="fr-FR" sz="1400" dirty="0"/>
              <a:t>;</a:t>
            </a:r>
          </a:p>
          <a:p>
            <a:pPr lvl="1"/>
            <a:r>
              <a:rPr lang="fr-CA" sz="1400" dirty="0"/>
              <a:t>5% de l’inventaire résidentiel est dédié à une vocation touristique  - Une augmentation de 10% en 5 ans;</a:t>
            </a:r>
          </a:p>
          <a:p>
            <a:pPr lvl="1"/>
            <a:r>
              <a:rPr lang="fr-FR" sz="1400" dirty="0"/>
              <a:t>Importance de repenser la réglementation municipale pour les  Airbnb;</a:t>
            </a:r>
          </a:p>
          <a:p>
            <a:pPr lvl="2"/>
            <a:r>
              <a:rPr lang="fr-FR" dirty="0"/>
              <a:t>De 1700 à 1900 permis ont été octroyés sur notre territoire dont 1200 à Mont-Tremblant;</a:t>
            </a:r>
          </a:p>
          <a:p>
            <a:pPr marL="457200" lvl="1" indent="0">
              <a:buNone/>
            </a:pPr>
            <a:endParaRPr lang="fr-FR" sz="1400" dirty="0"/>
          </a:p>
          <a:p>
            <a:pPr marL="457200" lvl="1" indent="0">
              <a:buNone/>
            </a:pPr>
            <a:endParaRPr lang="fr-FR" sz="1400" dirty="0"/>
          </a:p>
          <a:p>
            <a:pPr rtl="0"/>
            <a:endParaRPr lang="fr-FR" sz="1200" b="1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4</a:t>
            </a:fld>
            <a:endParaRPr lang="fr-FR"/>
          </a:p>
        </p:txBody>
      </p:sp>
      <p:sp>
        <p:nvSpPr>
          <p:cNvPr id="12" name="Rectangle 11" descr="Bloc d’accentuation gauche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0799" y="664590"/>
            <a:ext cx="2563070" cy="7034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80D7D19-D043-4998-8E62-155618526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22E31C1-4619-B848-D192-1C31142DB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8316" y="3959879"/>
            <a:ext cx="2507750" cy="13350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E24150C-EDC3-7C68-56AC-7F55C1C71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7064" y="2217600"/>
            <a:ext cx="4107797" cy="147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47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AC4B07E3-141F-6455-63A4-CCDB79F801C7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32332" y="8020"/>
            <a:ext cx="3233330" cy="13350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19" y="134804"/>
            <a:ext cx="3586327" cy="432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dirty="0"/>
              <a:t>Situation actuelle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759" y="832722"/>
            <a:ext cx="2655150" cy="432000"/>
          </a:xfrm>
        </p:spPr>
        <p:txBody>
          <a:bodyPr rtlCol="0">
            <a:normAutofit fontScale="70000" lnSpcReduction="20000"/>
          </a:bodyPr>
          <a:lstStyle/>
          <a:p>
            <a:pPr rtl="0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SECTEUR TOURISTIQUE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458" y="1343026"/>
            <a:ext cx="10723806" cy="3995395"/>
          </a:xfrm>
        </p:spPr>
        <p:txBody>
          <a:bodyPr rtlCol="0">
            <a:normAutofit fontScale="92500" lnSpcReduction="20000"/>
          </a:bodyPr>
          <a:lstStyle/>
          <a:p>
            <a:pPr marL="457200" lvl="1" indent="0">
              <a:buNone/>
            </a:pPr>
            <a:endParaRPr lang="fr-FR" sz="100" dirty="0"/>
          </a:p>
          <a:p>
            <a:pPr marL="457200" lvl="1" indent="0">
              <a:buNone/>
            </a:pPr>
            <a:endParaRPr lang="fr-FR" sz="100" dirty="0"/>
          </a:p>
          <a:p>
            <a:pPr rtl="0"/>
            <a:r>
              <a:rPr lang="fr-FR" sz="1400" b="1" dirty="0"/>
              <a:t>Pour maintenir l’achalandage touristique en provenance du Québec</a:t>
            </a:r>
          </a:p>
          <a:p>
            <a:pPr lvl="1"/>
            <a:r>
              <a:rPr lang="fr-FR" sz="1400" dirty="0"/>
              <a:t>Miser non seulement sur nos infrastructures mais également sur développement et l’amélioration des sentiers;</a:t>
            </a:r>
          </a:p>
          <a:p>
            <a:pPr marL="0" indent="0" rtl="0">
              <a:buNone/>
            </a:pPr>
            <a:endParaRPr lang="fr-FR" sz="1400" b="1" dirty="0"/>
          </a:p>
          <a:p>
            <a:pPr rtl="0"/>
            <a:r>
              <a:rPr lang="fr-FR" sz="1400" b="1" dirty="0"/>
              <a:t>Enjeu critique de l’industrie; La rareté de main-d’œuvre </a:t>
            </a:r>
          </a:p>
          <a:p>
            <a:pPr lvl="1"/>
            <a:r>
              <a:rPr lang="fr-FR" sz="1400" dirty="0"/>
              <a:t>Impacts sur la qualité de l’expérience versus la diminution des heures d’opérations;</a:t>
            </a:r>
          </a:p>
          <a:p>
            <a:pPr lvl="1"/>
            <a:r>
              <a:rPr lang="fr-FR" sz="1400" dirty="0"/>
              <a:t>Diminution de la rentabilité des entreprises et pertes financières importantes pour l’industrie et l’économie locale;</a:t>
            </a:r>
          </a:p>
          <a:p>
            <a:pPr lvl="1"/>
            <a:r>
              <a:rPr lang="fr-FR" sz="1400" dirty="0"/>
              <a:t>Plus de 32 restaurateurs ont fermés définitivement en moins de deux ans;</a:t>
            </a:r>
          </a:p>
          <a:p>
            <a:pPr lvl="1"/>
            <a:r>
              <a:rPr lang="fr-FR" sz="1400" dirty="0"/>
              <a:t>Accentuer les projets de formations en alternance travail-études;</a:t>
            </a:r>
          </a:p>
          <a:p>
            <a:pPr lvl="1"/>
            <a:endParaRPr lang="fr-FR" sz="1400" dirty="0"/>
          </a:p>
          <a:p>
            <a:pPr rtl="0"/>
            <a:r>
              <a:rPr lang="fr-FR" sz="1400" b="1" dirty="0"/>
              <a:t>Repenser notre façon de promouvoir nos activités touristique</a:t>
            </a:r>
          </a:p>
          <a:p>
            <a:pPr lvl="1"/>
            <a:r>
              <a:rPr lang="fr-FR" sz="1400" dirty="0"/>
              <a:t>Projet de numérisation de l’industrie touristique pour suivre l’orientation actuelle;</a:t>
            </a:r>
          </a:p>
          <a:p>
            <a:pPr lvl="1"/>
            <a:r>
              <a:rPr lang="fr-FR" sz="1400" dirty="0"/>
              <a:t>Importance de développer des plateformes transactionnelles pour la vente de produits et services;</a:t>
            </a:r>
          </a:p>
          <a:p>
            <a:pPr lvl="1"/>
            <a:r>
              <a:rPr lang="fr-FR" sz="1400" dirty="0"/>
              <a:t>Évaluer les impacts des changements climatiques sur les activités offerts sur notre territoire (diminution de la durée des saisons);</a:t>
            </a:r>
          </a:p>
          <a:p>
            <a:pPr rtl="0"/>
            <a:endParaRPr lang="fr-FR" sz="1200" b="1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5</a:t>
            </a:fld>
            <a:endParaRPr lang="fr-FR"/>
          </a:p>
        </p:txBody>
      </p:sp>
      <p:sp>
        <p:nvSpPr>
          <p:cNvPr id="12" name="Rectangle 11" descr="Bloc d’accentuation gauche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0799" y="664590"/>
            <a:ext cx="2563070" cy="7034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80D7D19-D043-4998-8E62-155618526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37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AC4B07E3-141F-6455-63A4-CCDB79F801C7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32332" y="8020"/>
            <a:ext cx="3233330" cy="13350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19" y="134804"/>
            <a:ext cx="3586327" cy="432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dirty="0"/>
              <a:t>Situation actuelle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759" y="832722"/>
            <a:ext cx="2655150" cy="432000"/>
          </a:xfrm>
        </p:spPr>
        <p:txBody>
          <a:bodyPr rtlCol="0">
            <a:normAutofit fontScale="70000" lnSpcReduction="20000"/>
          </a:bodyPr>
          <a:lstStyle/>
          <a:p>
            <a:pPr rtl="0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SECTEUR TOURISTIQUE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6</a:t>
            </a:fld>
            <a:endParaRPr lang="fr-FR"/>
          </a:p>
        </p:txBody>
      </p:sp>
      <p:sp>
        <p:nvSpPr>
          <p:cNvPr id="12" name="Rectangle 11" descr="Bloc d’accentuation gauche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0799" y="664590"/>
            <a:ext cx="2563070" cy="7034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80D7D19-D043-4998-8E62-155618526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FBD646-CFDC-D23C-2B0D-19224715C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45" y="1157466"/>
            <a:ext cx="9810492" cy="537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54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route, extérieur, bâtiment&#10;&#10;Description générée automatiquement">
            <a:extLst>
              <a:ext uri="{FF2B5EF4-FFF2-40B4-BE49-F238E27FC236}">
                <a16:creationId xmlns:a16="http://schemas.microsoft.com/office/drawing/2014/main" id="{52F69A76-8984-B6D0-A592-A1F14B490F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r="21877" b="18724"/>
          <a:stretch/>
        </p:blipFill>
        <p:spPr>
          <a:xfrm>
            <a:off x="3556001" y="0"/>
            <a:ext cx="8636000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99" y="3309457"/>
            <a:ext cx="4903599" cy="801303"/>
          </a:xfrm>
        </p:spPr>
        <p:txBody>
          <a:bodyPr rtlCol="0">
            <a:noAutofit/>
          </a:bodyPr>
          <a:lstStyle/>
          <a:p>
            <a:pPr rtl="0"/>
            <a:r>
              <a:rPr lang="fr-FR" sz="4000" dirty="0"/>
              <a:t>Secteur commercial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110760"/>
            <a:ext cx="3414319" cy="561908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fr-FR" dirty="0"/>
              <a:t>Impact de la pandémie</a:t>
            </a:r>
          </a:p>
          <a:p>
            <a:pPr rt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7</a:t>
            </a:fld>
            <a:endParaRPr lang="fr-FR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CF931AAA-6AF3-438D-831F-D184CD820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sp>
        <p:nvSpPr>
          <p:cNvPr id="11" name="Rectangle 10" descr="Bloc d’accentuation">
            <a:extLst>
              <a:ext uri="{FF2B5EF4-FFF2-40B4-BE49-F238E27FC236}">
                <a16:creationId xmlns:a16="http://schemas.microsoft.com/office/drawing/2014/main" id="{5825B364-310C-D635-AD52-720C1821C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252045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5DAF1C2-4903-5183-D639-F20F6DC13A25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-1399" y="0"/>
            <a:ext cx="3233330" cy="133500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9D4D6F5-C4C6-0756-AD64-DB373AB10F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866251" y="5090234"/>
            <a:ext cx="1516221" cy="151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30" y="208777"/>
            <a:ext cx="3586327" cy="432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dirty="0"/>
              <a:t>Situation actuelle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719" y="973539"/>
            <a:ext cx="2945098" cy="426859"/>
          </a:xfrm>
        </p:spPr>
        <p:txBody>
          <a:bodyPr rtlCol="0">
            <a:normAutofit/>
          </a:bodyPr>
          <a:lstStyle/>
          <a:p>
            <a:pPr rtl="0"/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SECTEUR COMMERCIAL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279" y="1733160"/>
            <a:ext cx="9458159" cy="399114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fr-FR" sz="1600" b="1" dirty="0"/>
              <a:t>80% du tissu commercial est constitué de petits commerçants</a:t>
            </a:r>
          </a:p>
          <a:p>
            <a:pPr lvl="1"/>
            <a:r>
              <a:rPr lang="fr-FR" dirty="0"/>
              <a:t>Multiples fermetures de commerçants de proximité dû à la pandémie;</a:t>
            </a:r>
          </a:p>
          <a:p>
            <a:pPr lvl="1"/>
            <a:r>
              <a:rPr lang="fr-FR" dirty="0"/>
              <a:t>Commerce de l’automobile est omniprésent sur notre territoire et en forte croissance;</a:t>
            </a:r>
          </a:p>
          <a:p>
            <a:pPr lvl="1"/>
            <a:r>
              <a:rPr lang="fr-FR" dirty="0"/>
              <a:t>Rareté de main-d’œuvre et emplois non compétitifs puisqu’il n’y a aucune possibilités de télétravail;</a:t>
            </a:r>
          </a:p>
          <a:p>
            <a:pPr lvl="1"/>
            <a:r>
              <a:rPr lang="fr-FR" dirty="0"/>
              <a:t>Programme d’aide d’urgence aux PME: </a:t>
            </a:r>
          </a:p>
          <a:p>
            <a:pPr lvl="2"/>
            <a:r>
              <a:rPr lang="fr-FR" sz="1600" dirty="0"/>
              <a:t>plus de 175 dossiers de prêts depuis le début de la pandémie dans notre MRC;</a:t>
            </a:r>
          </a:p>
          <a:p>
            <a:pPr lvl="2"/>
            <a:r>
              <a:rPr lang="fr-FR" sz="1600" dirty="0"/>
              <a:t>plus de 3 000 000 $ prêtés; </a:t>
            </a:r>
          </a:p>
          <a:p>
            <a:pPr lvl="2"/>
            <a:r>
              <a:rPr lang="fr-FR" sz="1600" dirty="0"/>
              <a:t>Un potentiel de 1 400 000 $ en pardons de prêts;</a:t>
            </a:r>
          </a:p>
          <a:p>
            <a:pPr marL="457200" lvl="1" indent="0">
              <a:buNone/>
            </a:pPr>
            <a:endParaRPr lang="fr-FR" dirty="0"/>
          </a:p>
          <a:p>
            <a:pPr rtl="0"/>
            <a:r>
              <a:rPr lang="fr-FR" sz="1600" b="1" dirty="0"/>
              <a:t>Augmentation majeure du commerce en ligne</a:t>
            </a:r>
          </a:p>
          <a:p>
            <a:pPr lvl="1"/>
            <a:r>
              <a:rPr lang="fr-FR" dirty="0"/>
              <a:t>Le commerce électronique est passé de 5% à 30% et continuera d’augmenter;</a:t>
            </a:r>
          </a:p>
          <a:p>
            <a:pPr lvl="1"/>
            <a:r>
              <a:rPr lang="fr-FR" dirty="0"/>
              <a:t>Importance pour les commerces de se démarquer et d’avoir une plateforme de vente en ligne;</a:t>
            </a:r>
          </a:p>
          <a:p>
            <a:pPr marL="457200" lvl="1" indent="0">
              <a:buNone/>
            </a:pPr>
            <a:endParaRPr lang="fr-FR" sz="200" dirty="0"/>
          </a:p>
          <a:p>
            <a:pPr marL="457200" lvl="1" indent="0">
              <a:buNone/>
            </a:pPr>
            <a:endParaRPr lang="fr-FR" sz="30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8</a:t>
            </a:fld>
            <a:endParaRPr lang="fr-FR"/>
          </a:p>
        </p:txBody>
      </p:sp>
      <p:sp>
        <p:nvSpPr>
          <p:cNvPr id="12" name="Rectangle 11" descr="Bloc d’accentuation gauche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3043" y="772477"/>
            <a:ext cx="2563070" cy="7034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80D7D19-D043-4998-8E62-155618526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2F4A9D-FDD6-8759-60A9-4B15231FC2FB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32332" y="0"/>
            <a:ext cx="3233330" cy="13350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C4F3F45-8537-22CA-7470-E4C8FF7318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9727009" y="3107284"/>
            <a:ext cx="2464991" cy="193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37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19" y="159098"/>
            <a:ext cx="3586327" cy="432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dirty="0"/>
              <a:t>Situation actuelle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719" y="930508"/>
            <a:ext cx="2655150" cy="426859"/>
          </a:xfrm>
        </p:spPr>
        <p:txBody>
          <a:bodyPr rtlCol="0">
            <a:normAutofit/>
          </a:bodyPr>
          <a:lstStyle/>
          <a:p>
            <a:pPr rtl="0"/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SECTEUR COMMERCIAL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960" y="1471237"/>
            <a:ext cx="9824770" cy="4570125"/>
          </a:xfrm>
        </p:spPr>
        <p:txBody>
          <a:bodyPr rtlCol="0">
            <a:normAutofit fontScale="92500"/>
          </a:bodyPr>
          <a:lstStyle/>
          <a:p>
            <a:pPr marL="457200" lvl="1" indent="0">
              <a:buNone/>
            </a:pPr>
            <a:endParaRPr lang="fr-FR" sz="200" dirty="0"/>
          </a:p>
          <a:p>
            <a:pPr rtl="0"/>
            <a:r>
              <a:rPr lang="fr-FR" sz="1600" b="1" dirty="0"/>
              <a:t>Tendance actuelle: grande surface</a:t>
            </a:r>
          </a:p>
          <a:p>
            <a:pPr lvl="1"/>
            <a:r>
              <a:rPr lang="fr-FR" dirty="0"/>
              <a:t>Les commerçants actuels du territoire sont appelés à se réinventer et à revoir leur modèle d’affaires;</a:t>
            </a:r>
          </a:p>
          <a:p>
            <a:pPr lvl="1"/>
            <a:r>
              <a:rPr lang="fr-FR" dirty="0"/>
              <a:t>Difficile pour les petits commerces du terroir de faire concurrence aux grandes surfaces commerciales;</a:t>
            </a:r>
          </a:p>
          <a:p>
            <a:pPr lvl="1"/>
            <a:r>
              <a:rPr lang="fr-FR" dirty="0"/>
              <a:t>Importance de se démarquer par la création d’une expérience;</a:t>
            </a:r>
          </a:p>
          <a:p>
            <a:pPr lvl="1"/>
            <a:r>
              <a:rPr lang="fr-FR" dirty="0"/>
              <a:t>Miser sur les commerces d’achalandage (microbrasserie, agroalimentaire, culture, exposants…);</a:t>
            </a:r>
          </a:p>
          <a:p>
            <a:pPr lvl="1"/>
            <a:r>
              <a:rPr lang="fr-FR" dirty="0"/>
              <a:t>Importance de repenser nos centres-villes et noyaux villageois pour favoriser le commerce de proximité;</a:t>
            </a:r>
          </a:p>
          <a:p>
            <a:pPr marL="457200" lvl="1" indent="0">
              <a:buNone/>
            </a:pPr>
            <a:endParaRPr lang="fr-FR" dirty="0"/>
          </a:p>
          <a:p>
            <a:pPr rtl="0"/>
            <a:r>
              <a:rPr lang="fr-FR" sz="1600" b="1" dirty="0"/>
              <a:t>Important problème d’approvisionnement</a:t>
            </a:r>
          </a:p>
          <a:p>
            <a:pPr lvl="1"/>
            <a:r>
              <a:rPr lang="fr-FR" dirty="0"/>
              <a:t>Difficultés à obtenir les produits désirés puisqu’il y a eu arrêt ou ralentissement des chaînes de production dû à la pandémie;</a:t>
            </a:r>
          </a:p>
          <a:p>
            <a:pPr lvl="1"/>
            <a:r>
              <a:rPr lang="fr-FR" dirty="0"/>
              <a:t>Délais d’approvisionnement majeurs;</a:t>
            </a:r>
          </a:p>
          <a:p>
            <a:pPr lvl="1"/>
            <a:r>
              <a:rPr lang="fr-FR" dirty="0"/>
              <a:t>Augmentation considérable des coûts de transport et de la marchandise;</a:t>
            </a:r>
          </a:p>
          <a:p>
            <a:pPr marL="457200" lvl="1" indent="0">
              <a:buNone/>
            </a:pPr>
            <a:endParaRPr lang="fr-FR" sz="30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9</a:t>
            </a:fld>
            <a:endParaRPr lang="fr-FR"/>
          </a:p>
        </p:txBody>
      </p:sp>
      <p:sp>
        <p:nvSpPr>
          <p:cNvPr id="12" name="Rectangle 11" descr="Bloc d’accentuation gauche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4759" y="725630"/>
            <a:ext cx="2563070" cy="7034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80D7D19-D043-4998-8E62-155618526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304" y="6350502"/>
            <a:ext cx="1248696" cy="4994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2F4A9D-FDD6-8759-60A9-4B15231FC2FB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4" r="61376" b="52180"/>
          <a:stretch/>
        </p:blipFill>
        <p:spPr>
          <a:xfrm rot="10800000" flipH="1">
            <a:off x="8932332" y="0"/>
            <a:ext cx="3233330" cy="13350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C4F3F45-8537-22CA-7470-E4C8FF7318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10122240" y="2718864"/>
            <a:ext cx="1998023" cy="156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961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C9CB769CC3AB48BE16BC7DACDD82B5" ma:contentTypeVersion="14" ma:contentTypeDescription="Create a new document." ma:contentTypeScope="" ma:versionID="bc71178159d5f0a7c4b208be788a8a24">
  <xsd:schema xmlns:xsd="http://www.w3.org/2001/XMLSchema" xmlns:xs="http://www.w3.org/2001/XMLSchema" xmlns:p="http://schemas.microsoft.com/office/2006/metadata/properties" xmlns:ns3="ff584468-ecb1-495b-9fba-8877edcfc5bd" xmlns:ns4="093faebc-f094-497b-99f9-52db6336b7b6" targetNamespace="http://schemas.microsoft.com/office/2006/metadata/properties" ma:root="true" ma:fieldsID="f8828c65efce38aede5d8abfe39e6664" ns3:_="" ns4:_="">
    <xsd:import namespace="ff584468-ecb1-495b-9fba-8877edcfc5bd"/>
    <xsd:import namespace="093faebc-f094-497b-99f9-52db6336b7b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584468-ecb1-495b-9fba-8877edcfc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3faebc-f094-497b-99f9-52db6336b7b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2840E5-C5BA-4C3C-B865-905F2058AA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584468-ecb1-495b-9fba-8877edcfc5bd"/>
    <ds:schemaRef ds:uri="093faebc-f094-497b-99f9-52db6336b7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2218FC-8412-44B9-9E82-D51F1F531141}">
  <ds:schemaRefs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093faebc-f094-497b-99f9-52db6336b7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ff584468-ecb1-495b-9fba-8877edcfc5b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04CFF45-4D35-4D97-AF23-1EBDF6FA60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2558</TotalTime>
  <Words>1385</Words>
  <Application>Microsoft Office PowerPoint</Application>
  <PresentationFormat>Grand écran</PresentationFormat>
  <Paragraphs>219</Paragraphs>
  <Slides>17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Trebuchet MS</vt:lpstr>
      <vt:lpstr>Wingdings 3</vt:lpstr>
      <vt:lpstr>Facette</vt:lpstr>
      <vt:lpstr>Développement économique</vt:lpstr>
      <vt:lpstr>Industrie touristique</vt:lpstr>
      <vt:lpstr>Situation actuelle</vt:lpstr>
      <vt:lpstr>Situation actuelle</vt:lpstr>
      <vt:lpstr>Situation actuelle</vt:lpstr>
      <vt:lpstr>Situation actuelle</vt:lpstr>
      <vt:lpstr>Secteur commercial</vt:lpstr>
      <vt:lpstr>Situation actuelle</vt:lpstr>
      <vt:lpstr>Situation actuelle</vt:lpstr>
      <vt:lpstr>Secteur industriel et innovation</vt:lpstr>
      <vt:lpstr>Situation actuelle</vt:lpstr>
      <vt:lpstr>Situation actuelle</vt:lpstr>
      <vt:lpstr>Situation actuelle</vt:lpstr>
      <vt:lpstr>Situation actuelle</vt:lpstr>
      <vt:lpstr>Situation actuelle</vt:lpstr>
      <vt:lpstr>Conclusion</vt:lpstr>
      <vt:lpstr> Merci de votre attention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MRC, Marie-Mai Pagé</dc:creator>
  <cp:lastModifiedBy>CDE, Stéphanie Campeau</cp:lastModifiedBy>
  <cp:revision>34</cp:revision>
  <cp:lastPrinted>2022-05-17T15:16:43Z</cp:lastPrinted>
  <dcterms:created xsi:type="dcterms:W3CDTF">2022-03-14T20:25:08Z</dcterms:created>
  <dcterms:modified xsi:type="dcterms:W3CDTF">2022-05-17T16:31:50Z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0x0101005BC9CB769CC3AB48BE16BC7DACDD82B5</vt:lpwstr>
  </property>
</Properties>
</file>