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3"/>
  </p:sldMasterIdLst>
  <p:notesMasterIdLst>
    <p:notesMasterId r:id="rId27"/>
  </p:notesMasterIdLst>
  <p:handoutMasterIdLst>
    <p:handoutMasterId r:id="rId28"/>
  </p:handoutMasterIdLst>
  <p:sldIdLst>
    <p:sldId id="298" r:id="rId4"/>
    <p:sldId id="322" r:id="rId5"/>
    <p:sldId id="283" r:id="rId6"/>
    <p:sldId id="299" r:id="rId7"/>
    <p:sldId id="323" r:id="rId8"/>
    <p:sldId id="320" r:id="rId9"/>
    <p:sldId id="304" r:id="rId10"/>
    <p:sldId id="307" r:id="rId11"/>
    <p:sldId id="297" r:id="rId12"/>
    <p:sldId id="301" r:id="rId13"/>
    <p:sldId id="292" r:id="rId14"/>
    <p:sldId id="305" r:id="rId15"/>
    <p:sldId id="284" r:id="rId16"/>
    <p:sldId id="293" r:id="rId17"/>
    <p:sldId id="303" r:id="rId18"/>
    <p:sldId id="309" r:id="rId19"/>
    <p:sldId id="313" r:id="rId20"/>
    <p:sldId id="317" r:id="rId21"/>
    <p:sldId id="312" r:id="rId22"/>
    <p:sldId id="324" r:id="rId23"/>
    <p:sldId id="316" r:id="rId24"/>
    <p:sldId id="310" r:id="rId25"/>
    <p:sldId id="296" r:id="rId26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5" autoAdjust="0"/>
    <p:restoredTop sz="94581" autoAdjust="0"/>
  </p:normalViewPr>
  <p:slideViewPr>
    <p:cSldViewPr snapToGrid="0">
      <p:cViewPr varScale="1">
        <p:scale>
          <a:sx n="108" d="100"/>
          <a:sy n="108" d="100"/>
        </p:scale>
        <p:origin x="71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4" d="100"/>
          <a:sy n="64" d="100"/>
        </p:scale>
        <p:origin x="230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mrclaurentides.pri\CDE\CDE_Doc\1000%20-%20Administration\1400%20-%20Planification_contr&#244;le%20administratif\1410%20-%20Planification%20strat&#233;gique\2021\Portrait%20du%20territoire\Tableaux%20statistiques%20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 dirty="0"/>
              <a:t>Nombre d'entreprises avec employé(s) par secteurs dans</a:t>
            </a:r>
            <a:r>
              <a:rPr lang="fr-CA" baseline="0" dirty="0"/>
              <a:t> la </a:t>
            </a:r>
            <a:r>
              <a:rPr lang="fr-CA" dirty="0"/>
              <a:t>MRC des Laurentides.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'T 6.2'!$A$35:$A$55</c:f>
              <c:strCache>
                <c:ptCount val="21"/>
                <c:pt idx="0">
                  <c:v>Agriculture, foresterie, pêche et chasse</c:v>
                </c:pt>
                <c:pt idx="1">
                  <c:v>Extraction minière, exploitation en carrière, et extraction de pétrole et de gaz</c:v>
                </c:pt>
                <c:pt idx="2">
                  <c:v>Services publics</c:v>
                </c:pt>
                <c:pt idx="3">
                  <c:v>Construction</c:v>
                </c:pt>
                <c:pt idx="4">
                  <c:v>Fabrication</c:v>
                </c:pt>
                <c:pt idx="5">
                  <c:v>Commerce de gros</c:v>
                </c:pt>
                <c:pt idx="6">
                  <c:v>Commerce de détail</c:v>
                </c:pt>
                <c:pt idx="7">
                  <c:v>Transport et entreposage</c:v>
                </c:pt>
                <c:pt idx="8">
                  <c:v>Industrie de l'information et industrie culturelle</c:v>
                </c:pt>
                <c:pt idx="9">
                  <c:v>Finance et assurances</c:v>
                </c:pt>
                <c:pt idx="10">
                  <c:v>Services immobiliers et services de location et de location à bail</c:v>
                </c:pt>
                <c:pt idx="11">
                  <c:v>Services professionnels, scientifiques et techniques</c:v>
                </c:pt>
                <c:pt idx="12">
                  <c:v>Gestion de sociétés et d'entreprises</c:v>
                </c:pt>
                <c:pt idx="13">
                  <c:v>Services administratifs, services de soutien, services de gestion des déchets et services d'assainissement</c:v>
                </c:pt>
                <c:pt idx="14">
                  <c:v>Services d'enseignement</c:v>
                </c:pt>
                <c:pt idx="15">
                  <c:v>Soins de santé et assistance sociale</c:v>
                </c:pt>
                <c:pt idx="16">
                  <c:v>Arts, spectacles et loisirs</c:v>
                </c:pt>
                <c:pt idx="17">
                  <c:v>Services d'hébergement et de restauration</c:v>
                </c:pt>
                <c:pt idx="18">
                  <c:v>Autres services (sauf les administrations publiques)</c:v>
                </c:pt>
                <c:pt idx="19">
                  <c:v>Administrations publiques</c:v>
                </c:pt>
                <c:pt idx="20">
                  <c:v>Non classifié</c:v>
                </c:pt>
              </c:strCache>
            </c:strRef>
          </c:cat>
          <c:val>
            <c:numRef>
              <c:f>'T 6.2'!$B$35:$B$55</c:f>
              <c:numCache>
                <c:formatCode>General</c:formatCode>
                <c:ptCount val="21"/>
                <c:pt idx="0">
                  <c:v>47</c:v>
                </c:pt>
                <c:pt idx="1">
                  <c:v>6</c:v>
                </c:pt>
                <c:pt idx="2">
                  <c:v>1</c:v>
                </c:pt>
                <c:pt idx="3">
                  <c:v>364</c:v>
                </c:pt>
                <c:pt idx="4">
                  <c:v>71</c:v>
                </c:pt>
                <c:pt idx="5">
                  <c:v>44</c:v>
                </c:pt>
                <c:pt idx="6">
                  <c:v>284</c:v>
                </c:pt>
                <c:pt idx="7">
                  <c:v>56</c:v>
                </c:pt>
                <c:pt idx="8">
                  <c:v>19</c:v>
                </c:pt>
                <c:pt idx="9">
                  <c:v>42</c:v>
                </c:pt>
                <c:pt idx="10">
                  <c:v>125</c:v>
                </c:pt>
                <c:pt idx="11">
                  <c:v>130</c:v>
                </c:pt>
                <c:pt idx="12">
                  <c:v>6</c:v>
                </c:pt>
                <c:pt idx="13">
                  <c:v>80</c:v>
                </c:pt>
                <c:pt idx="14">
                  <c:v>16</c:v>
                </c:pt>
                <c:pt idx="15">
                  <c:v>161</c:v>
                </c:pt>
                <c:pt idx="16">
                  <c:v>44</c:v>
                </c:pt>
                <c:pt idx="17">
                  <c:v>220</c:v>
                </c:pt>
                <c:pt idx="18">
                  <c:v>175</c:v>
                </c:pt>
                <c:pt idx="19">
                  <c:v>22</c:v>
                </c:pt>
                <c:pt idx="20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C3-4EAF-9F53-673CCBBB75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34170591"/>
        <c:axId val="1734176415"/>
        <c:axId val="0"/>
      </c:bar3DChart>
      <c:catAx>
        <c:axId val="1734170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34176415"/>
        <c:crosses val="autoZero"/>
        <c:auto val="1"/>
        <c:lblAlgn val="ctr"/>
        <c:lblOffset val="100"/>
        <c:noMultiLvlLbl val="0"/>
      </c:catAx>
      <c:valAx>
        <c:axId val="17341764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341705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pPr rtl="0"/>
            <a:fld id="{EBB651C5-239C-481D-B679-C1853F3D7869}" type="datetime1">
              <a:rPr lang="fr-FR" smtClean="0"/>
              <a:t>10/05/2022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CC3F468-A24C-40BA-9BA0-927B9D8CEF08}" type="datetime1">
              <a:rPr lang="fr-FR" smtClean="0"/>
              <a:pPr/>
              <a:t>10/05/2022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2276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4605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794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3911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477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4060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6241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8965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55839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9340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4092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21084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45860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2827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43708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2620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6499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9196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6077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3421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5460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7475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1716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836684094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603130872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1146955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752805940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373959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252907011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503306703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101334399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ce réservé d’image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/>
              <a:t>Insérez ou glissez-déplacez votre photo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360000" rIns="252000" bIns="180000" rtlCol="0" anchor="t">
            <a:noAutofit/>
          </a:bodyPr>
          <a:lstStyle>
            <a:lvl1pPr algn="r">
              <a:defRPr lang="en-ZA" sz="4000" b="1" spc="-300" dirty="0"/>
            </a:lvl1pPr>
          </a:lstStyle>
          <a:p>
            <a:pPr lvl="0" algn="r" rtl="0"/>
            <a:r>
              <a:rPr lang="fr-FR" noProof="0" dirty="0"/>
              <a:t>Cliquez pour modifier le titre de la présentation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fr-FR" noProof="0"/>
              <a:t>Modifiez le style des sous-titres du masque</a:t>
            </a:r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5" name="Rectangle 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225091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sposition Text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’image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 rtlCol="0"/>
          <a:lstStyle>
            <a:lvl1pPr algn="r">
              <a:defRPr sz="36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Modifier le titre de la page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2668686"/>
            <a:ext cx="5472000" cy="2999426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0078161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sposition Image du tex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’image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/>
              <a:t>Insérez ou glissez-déplacez votre photo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/>
          <a:lstStyle>
            <a:lvl1pPr algn="l">
              <a:defRPr sz="48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Cliquez pour modifier le titre de la page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8000" y="3763648"/>
            <a:ext cx="5472000" cy="2428351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8" name="Rectangle 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680673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62255293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e de sépara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ce réservé d’image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</a:t>
            </a:r>
            <a:br>
              <a:rPr lang="fr-FR" noProof="0" dirty="0"/>
            </a:br>
            <a:r>
              <a:rPr lang="fr-FR" noProof="0" dirty="0"/>
              <a:t>votre photo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324000" rIns="252000" bIns="180000" rtlCol="0" anchor="t">
            <a:noAutofit/>
          </a:bodyPr>
          <a:lstStyle>
            <a:lvl1pPr algn="r">
              <a:defRPr lang="en-ZA" sz="4800" b="1" spc="-300" dirty="0"/>
            </a:lvl1pPr>
          </a:lstStyle>
          <a:p>
            <a:pPr lvl="0" algn="r" rtl="0"/>
            <a:r>
              <a:rPr lang="fr-FR" noProof="0" dirty="0"/>
              <a:t>Cliquez pour modifier le séparateur de section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Modifiez le style des sous-titres du masque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5" name="Rectangle 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2200889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e comparaison gauche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2" name="Espace réservé de comparaison gauche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269556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e de sépara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ce réservé d’image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</a:t>
            </a:r>
            <a:br>
              <a:rPr lang="fr-FR" noProof="0" dirty="0"/>
            </a:br>
            <a:r>
              <a:rPr lang="fr-FR" noProof="0" dirty="0"/>
              <a:t>votre photo ici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 rtlCol="0"/>
          <a:lstStyle>
            <a:lvl1pPr>
              <a:defRPr sz="48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fr-FR" noProof="0" dirty="0"/>
              <a:t>Cliquez pour modifier le séparateur de section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 rtlCol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 dirty="0"/>
              <a:t>Modifiez le style des sous-titres du masque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 noProof="0"/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5" name="Rectangle 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010954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erci de votre atten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ce réservé d’image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08000" tIns="108000" rIns="252000" bIns="180000" rtlCol="0" anchor="t">
            <a:noAutofit/>
          </a:bodyPr>
          <a:lstStyle>
            <a:lvl1pPr algn="r">
              <a:lnSpc>
                <a:spcPct val="70000"/>
              </a:lnSpc>
              <a:defRPr lang="en-ZA" sz="4000" b="1" spc="-300" dirty="0"/>
            </a:lvl1pPr>
          </a:lstStyle>
          <a:p>
            <a:pPr lvl="0" algn="r" rtl="0"/>
            <a:r>
              <a:rPr lang="fr-FR" noProof="0" dirty="0"/>
              <a:t>Merci de votre attention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Nom complet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Numéro de téléphone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Poignée E-mail ou Réseaux sociaux</a:t>
            </a: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Site web de l’entreprise</a:t>
            </a:r>
          </a:p>
        </p:txBody>
      </p:sp>
      <p:sp>
        <p:nvSpPr>
          <p:cNvPr id="15" name="Rectangle 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8" name="Rectangle 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716430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587493432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5/10/2022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676147495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09500446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782180946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28732099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5/10/2022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968129171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932736475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28DD05-D80F-4B49-B788-0F9955FD172E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20D9E1-A33E-4177-B77B-19FE45BE4E48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30" name="Forme libre : Forme 30">
            <a:extLst>
              <a:ext uri="{FF2B5EF4-FFF2-40B4-BE49-F238E27FC236}">
                <a16:creationId xmlns:a16="http://schemas.microsoft.com/office/drawing/2014/main" id="{09699928-0D3D-4727-8147-92AF62593AFF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31" name="Zone de texte 3">
            <a:extLst>
              <a:ext uri="{FF2B5EF4-FFF2-40B4-BE49-F238E27FC236}">
                <a16:creationId xmlns:a16="http://schemas.microsoft.com/office/drawing/2014/main" id="{32C4BCFC-36F8-41C6-9BF8-7DA85B2E8FAF}"/>
              </a:ext>
            </a:extLst>
          </p:cNvPr>
          <p:cNvSpPr txBox="1"/>
          <p:nvPr userDrawn="1"/>
        </p:nvSpPr>
        <p:spPr>
          <a:xfrm>
            <a:off x="10243100" y="6430153"/>
            <a:ext cx="1053900" cy="365535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r" rtl="0">
              <a:lnSpc>
                <a:spcPts val="1000"/>
              </a:lnSpc>
            </a:pPr>
            <a:r>
              <a:rPr lang="fr-FR" sz="2500" b="1" i="0" spc="-100" noProof="0">
                <a:solidFill>
                  <a:schemeClr val="accent1"/>
                </a:solidFill>
                <a:latin typeface="+mj-lt"/>
              </a:rPr>
              <a:t>TREY</a:t>
            </a:r>
            <a:r>
              <a:rPr lang="fr-FR" sz="1600" b="1" i="0" spc="-100" noProof="0">
                <a:solidFill>
                  <a:schemeClr val="accent1"/>
                </a:solidFill>
                <a:latin typeface="+mj-lt"/>
              </a:rPr>
              <a:t> </a:t>
            </a:r>
            <a:br>
              <a:rPr lang="fr-FR" sz="1600" b="1" i="0" spc="-100" baseline="0" noProof="0">
                <a:solidFill>
                  <a:schemeClr val="accent1"/>
                </a:solidFill>
                <a:latin typeface="+mj-lt"/>
              </a:rPr>
            </a:br>
            <a:r>
              <a:rPr lang="fr-FR" sz="1200" b="0" i="0" spc="140" noProof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Research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2E22E47-D713-4882-B18D-E17F4CCB6204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33" name="Rectangle 28">
            <a:extLst>
              <a:ext uri="{FF2B5EF4-FFF2-40B4-BE49-F238E27FC236}">
                <a16:creationId xmlns:a16="http://schemas.microsoft.com/office/drawing/2014/main" id="{66F947FB-71F1-49C3-B40D-16817B52ED64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8BFC3116-0AC4-4430-85E4-B7DFB5DBA491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892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6" r:id="rId23"/>
    <p:sldLayoutId id="2147483650" r:id="rId24"/>
    <p:sldLayoutId id="2147483652" r:id="rId25"/>
    <p:sldLayoutId id="2147483656" r:id="rId26"/>
    <p:sldLayoutId id="2147483657" r:id="rId2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jp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3.jpe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svg"/><Relationship Id="rId12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jp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1.xml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6" descr="Une image contenant personne, intérieur, groupe, gens&#10;&#10;Description générée automatiquement">
            <a:extLst>
              <a:ext uri="{FF2B5EF4-FFF2-40B4-BE49-F238E27FC236}">
                <a16:creationId xmlns:a16="http://schemas.microsoft.com/office/drawing/2014/main" id="{5FA0043D-825A-4530-E0A9-6C50F2B1C3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0991" r="20991"/>
          <a:stretch/>
        </p:blipFill>
        <p:spPr>
          <a:xfrm>
            <a:off x="0" y="0"/>
            <a:ext cx="9280171" cy="6451458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7034" y="2884602"/>
            <a:ext cx="7044965" cy="920026"/>
          </a:xfrm>
        </p:spPr>
        <p:txBody>
          <a:bodyPr tIns="216000" rtlCol="0"/>
          <a:lstStyle/>
          <a:p>
            <a:pPr rtl="0"/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Emploi, Formation &amp; Immigration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3836" y="3804628"/>
            <a:ext cx="5248164" cy="580921"/>
          </a:xfrm>
        </p:spPr>
        <p:txBody>
          <a:bodyPr vert="horz" lIns="180000" tIns="180000" rIns="180000" bIns="180000" rtlCol="0" anchor="t">
            <a:noAutofit/>
          </a:bodyPr>
          <a:lstStyle/>
          <a:p>
            <a:r>
              <a:rPr lang="fr-FR" dirty="0">
                <a:latin typeface="Arial"/>
                <a:cs typeface="Arial"/>
              </a:rPr>
              <a:t>Sur le territoire de la MRC des Laurentides</a:t>
            </a:r>
            <a:endParaRPr lang="fr-FR" dirty="0"/>
          </a:p>
        </p:txBody>
      </p: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6C61A145-DCF0-4437-9614-7CEB089C9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73" y="5903650"/>
            <a:ext cx="2391227" cy="95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23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350"/>
            <a:ext cx="4981575" cy="985000"/>
          </a:xfrm>
        </p:spPr>
        <p:txBody>
          <a:bodyPr rtlCol="0">
            <a:normAutofit fontScale="90000"/>
          </a:bodyPr>
          <a:lstStyle/>
          <a:p>
            <a:pPr algn="l" rtl="0"/>
            <a:r>
              <a:rPr lang="fr-FR" sz="4800" dirty="0"/>
              <a:t>Les enjeux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10</a:t>
            </a:fld>
            <a:endParaRPr lang="fr-FR" dirty="0"/>
          </a:p>
        </p:txBody>
      </p:sp>
      <p:sp>
        <p:nvSpPr>
          <p:cNvPr id="20" name="Rectangle 19" descr="Bloc d’accentuation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9707" y="1131974"/>
            <a:ext cx="3963986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 dirty="0"/>
          </a:p>
        </p:txBody>
      </p: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2BB3D69E-4CF0-46D2-BAD4-7947DBDFB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3304" y="6350502"/>
            <a:ext cx="1248696" cy="49947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570D17C-070D-4660-849D-406F24CC6106}"/>
              </a:ext>
            </a:extLst>
          </p:cNvPr>
          <p:cNvSpPr txBox="1"/>
          <p:nvPr/>
        </p:nvSpPr>
        <p:spPr>
          <a:xfrm>
            <a:off x="390525" y="1438275"/>
            <a:ext cx="1144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fr-CA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D8DC62F-8A48-4984-992A-A1974BDAE7E0}"/>
              </a:ext>
            </a:extLst>
          </p:cNvPr>
          <p:cNvSpPr txBox="1"/>
          <p:nvPr/>
        </p:nvSpPr>
        <p:spPr>
          <a:xfrm>
            <a:off x="490205" y="1939431"/>
            <a:ext cx="11349370" cy="3421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La pénurie de main-d’œuvre;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La marque employeur sera de plus en plus importante dans le recrutement;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fr-CA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Le r</a:t>
            </a: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ecrutement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à l’international est encore ardu malgré les assouplissements;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Retard dans la transformation numérique;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Perception négative du fardeau fiscal des employés retraités;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Inciter les travailleurs mis à pied suite à une fin de saison à œuvrer pour un autre employeur</a:t>
            </a:r>
            <a:r>
              <a:rPr lang="fr-CA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;</a:t>
            </a:r>
            <a:endParaRPr kumimoji="0" lang="fr-CA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indent="-3429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  <a:defRPr/>
            </a:pPr>
            <a:r>
              <a:rPr lang="fr-CA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Surenchère salariale.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endParaRPr lang="fr-C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E7EA651-AD6E-455F-B260-C79FF66E315B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4" r="61376" b="52180"/>
          <a:stretch/>
        </p:blipFill>
        <p:spPr>
          <a:xfrm rot="10800000" flipH="1">
            <a:off x="8958670" y="8020"/>
            <a:ext cx="3233330" cy="133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0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8">
            <a:extLst>
              <a:ext uri="{FF2B5EF4-FFF2-40B4-BE49-F238E27FC236}">
                <a16:creationId xmlns:a16="http://schemas.microsoft.com/office/drawing/2014/main" id="{B7298900-2F8F-CA06-B7B1-D18D844A601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1139" b="1139"/>
          <a:stretch/>
        </p:blipFill>
        <p:spPr/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8762" y="2204792"/>
            <a:ext cx="5823237" cy="1224208"/>
          </a:xfrm>
        </p:spPr>
        <p:txBody>
          <a:bodyPr tIns="180000" rtlCol="0"/>
          <a:lstStyle/>
          <a:p>
            <a:pPr algn="l" rtl="0"/>
            <a:r>
              <a:rPr lang="fr-FR" sz="6000" dirty="0"/>
              <a:t>Les initiatives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5249" y="3409389"/>
            <a:ext cx="4476749" cy="701618"/>
          </a:xfrm>
        </p:spPr>
        <p:txBody>
          <a:bodyPr vert="horz" lIns="180000" tIns="180000" rIns="252000" bIns="180000" rtlCol="0" anchor="t">
            <a:normAutofit/>
          </a:bodyPr>
          <a:lstStyle/>
          <a:p>
            <a:pPr rtl="0"/>
            <a:r>
              <a:rPr lang="fr-FR" dirty="0"/>
              <a:t>Actions mises en place actuellement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11</a:t>
            </a:fld>
            <a:endParaRPr lang="fr-FR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DFDF9EAD-2F59-4AC9-93C6-3A97304D6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3304" y="6350502"/>
            <a:ext cx="1248696" cy="499478"/>
          </a:xfrm>
          <a:prstGeom prst="rect">
            <a:avLst/>
          </a:prstGeom>
        </p:spPr>
      </p:pic>
      <p:sp>
        <p:nvSpPr>
          <p:cNvPr id="7" name="Rectangle 6" descr="Bloc d’accentuation">
            <a:extLst>
              <a:ext uri="{FF2B5EF4-FFF2-40B4-BE49-F238E27FC236}">
                <a16:creationId xmlns:a16="http://schemas.microsoft.com/office/drawing/2014/main" id="{A5E756B6-9E53-4B20-8D2A-EF2332B57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07825" y="2197766"/>
            <a:ext cx="198417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1674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1FD170DA-B040-4C18-9CAF-94EE9AB2727A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68" t="-3427" r="100000" b="68655"/>
          <a:stretch/>
        </p:blipFill>
        <p:spPr>
          <a:xfrm flipH="1">
            <a:off x="3073990" y="3800475"/>
            <a:ext cx="450260" cy="207454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2" y="15150"/>
            <a:ext cx="3626304" cy="985000"/>
          </a:xfrm>
        </p:spPr>
        <p:txBody>
          <a:bodyPr rtlCol="0">
            <a:noAutofit/>
          </a:bodyPr>
          <a:lstStyle/>
          <a:p>
            <a:pPr algn="l" rtl="0"/>
            <a:r>
              <a:rPr lang="fr-FR" sz="4400" dirty="0">
                <a:latin typeface="+mn-lt"/>
              </a:rPr>
              <a:t>Les initiatives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12</a:t>
            </a:fld>
            <a:endParaRPr lang="fr-FR" dirty="0"/>
          </a:p>
        </p:txBody>
      </p:sp>
      <p:sp>
        <p:nvSpPr>
          <p:cNvPr id="20" name="Rectangle 19" descr="Bloc d’accentuation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282" y="954431"/>
            <a:ext cx="269636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 dirty="0"/>
          </a:p>
        </p:txBody>
      </p: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2BB3D69E-4CF0-46D2-BAD4-7947DBDFB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3304" y="6350502"/>
            <a:ext cx="1248696" cy="49947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3B97A7C-BF90-46BA-A794-5F3F38D4CAFE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4" r="61376" b="52180"/>
          <a:stretch/>
        </p:blipFill>
        <p:spPr>
          <a:xfrm rot="10800000" flipH="1">
            <a:off x="8932332" y="15150"/>
            <a:ext cx="3233330" cy="1335006"/>
          </a:xfrm>
          <a:prstGeom prst="rect">
            <a:avLst/>
          </a:prstGeom>
        </p:spPr>
      </p:pic>
      <p:sp>
        <p:nvSpPr>
          <p:cNvPr id="14" name="Espace réservé du contenu 3">
            <a:extLst>
              <a:ext uri="{FF2B5EF4-FFF2-40B4-BE49-F238E27FC236}">
                <a16:creationId xmlns:a16="http://schemas.microsoft.com/office/drawing/2014/main" id="{87108C5C-4C92-4C1B-8748-74FEA8803C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62908" y="3557223"/>
            <a:ext cx="6973321" cy="1879588"/>
          </a:xfrm>
        </p:spPr>
        <p:txBody>
          <a:bodyPr rtlCol="0">
            <a:noAutofit/>
          </a:bodyPr>
          <a:lstStyle/>
          <a:p>
            <a:pPr rtl="0"/>
            <a:r>
              <a:rPr lang="fr-CA" dirty="0"/>
              <a:t>Créer un avantage compétitif sur le territoire;</a:t>
            </a:r>
          </a:p>
          <a:p>
            <a:pPr rtl="0"/>
            <a:r>
              <a:rPr lang="fr-CA" dirty="0"/>
              <a:t>Diminuer le taux de roulement dans les entreprises;</a:t>
            </a:r>
          </a:p>
          <a:p>
            <a:pPr rtl="0"/>
            <a:r>
              <a:rPr lang="fr-CA" dirty="0"/>
              <a:t>Tirer profit des ressources présentes sur le territoires;</a:t>
            </a:r>
          </a:p>
          <a:p>
            <a:pPr rtl="0"/>
            <a:r>
              <a:rPr lang="fr-CA" dirty="0"/>
              <a:t>Maximiser l’apport de groupes spécifiques de la population;</a:t>
            </a:r>
          </a:p>
          <a:p>
            <a:pPr rtl="0"/>
            <a:r>
              <a:rPr lang="fr-CA" dirty="0"/>
              <a:t>Attirer des personnes issues de l'immigration.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8C0276D-4C63-4406-85F8-FF9C0D237E82}"/>
              </a:ext>
            </a:extLst>
          </p:cNvPr>
          <p:cNvSpPr txBox="1"/>
          <p:nvPr/>
        </p:nvSpPr>
        <p:spPr>
          <a:xfrm>
            <a:off x="1388077" y="2612316"/>
            <a:ext cx="9122981" cy="40011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2000" b="1" i="0" dirty="0">
                <a:solidFill>
                  <a:srgbClr val="000000"/>
                </a:solidFill>
                <a:effectLst/>
              </a:rPr>
              <a:t>5 axes privilégiés pour réduire les impacts de la pénurie de main-d’œuvre</a:t>
            </a:r>
            <a:endParaRPr lang="fr-CA" sz="20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60814F8-2866-42E2-A1DE-24C0C663CC0C}"/>
              </a:ext>
            </a:extLst>
          </p:cNvPr>
          <p:cNvSpPr txBox="1"/>
          <p:nvPr/>
        </p:nvSpPr>
        <p:spPr>
          <a:xfrm>
            <a:off x="1137822" y="1421189"/>
            <a:ext cx="9916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janvier 2020, un comité mis en place par la CDE et la MRC des Laurentides a déployé un plan d’action ciblant l’attraction, le recrutement et la fidélisation la main-d’œuvre. </a:t>
            </a:r>
          </a:p>
        </p:txBody>
      </p:sp>
    </p:spTree>
    <p:extLst>
      <p:ext uri="{BB962C8B-B14F-4D97-AF65-F5344CB8AC3E}">
        <p14:creationId xmlns:p14="http://schemas.microsoft.com/office/powerpoint/2010/main" val="3750912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81BA2911-6B48-434C-BD4B-5DFA9B333998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4" r="61376" b="52180"/>
          <a:stretch/>
        </p:blipFill>
        <p:spPr>
          <a:xfrm flipH="1">
            <a:off x="0" y="5593080"/>
            <a:ext cx="3214280" cy="1252627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CA42D59-EAD6-4F95-84F1-32A30F05785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56203" y="1406527"/>
            <a:ext cx="4016376" cy="536685"/>
          </a:xfrm>
        </p:spPr>
        <p:txBody>
          <a:bodyPr rtlCol="0">
            <a:normAutofit fontScale="92500"/>
          </a:bodyPr>
          <a:lstStyle/>
          <a:p>
            <a:pPr rtl="0"/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Caravane de l’emploi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9604" y="1956725"/>
            <a:ext cx="6100246" cy="2713691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fr-CA" sz="2000" dirty="0"/>
          </a:p>
          <a:p>
            <a:pPr rtl="0"/>
            <a:r>
              <a:rPr lang="fr-CA" sz="1600" dirty="0"/>
              <a:t>En 2019, la Caravane de l’emploi a remporté le prix Leadership municipal;</a:t>
            </a:r>
          </a:p>
          <a:p>
            <a:pPr rtl="0"/>
            <a:r>
              <a:rPr lang="fr-CA" sz="1600" dirty="0"/>
              <a:t>Après 2 ans d’arrêt, la Caravane reprend la route;</a:t>
            </a:r>
          </a:p>
          <a:p>
            <a:r>
              <a:rPr lang="fr-CA" sz="1600" dirty="0"/>
              <a:t>Mise à jour du site internet pour l’affichage des postes vacants </a:t>
            </a:r>
            <a:r>
              <a:rPr lang="fr-CA" sz="1600" dirty="0">
                <a:solidFill>
                  <a:srgbClr val="0070C0"/>
                </a:solidFill>
              </a:rPr>
              <a:t>www.mrclaurentides.qc.ca/caravane-de-lemploi;</a:t>
            </a:r>
            <a:endParaRPr lang="fr-CA" sz="1600" dirty="0"/>
          </a:p>
          <a:p>
            <a:pPr rtl="0"/>
            <a:r>
              <a:rPr lang="fr-CA" sz="1600" dirty="0"/>
              <a:t>Présence à des lieux stratégiques lors d’évènements.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13</a:t>
            </a:fld>
            <a:endParaRPr lang="fr-FR"/>
          </a:p>
        </p:txBody>
      </p:sp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380D7D19-D043-4998-8E62-155618526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3304" y="6350502"/>
            <a:ext cx="1248696" cy="499478"/>
          </a:xfrm>
          <a:prstGeom prst="rect">
            <a:avLst/>
          </a:prstGeom>
        </p:spPr>
      </p:pic>
      <p:sp>
        <p:nvSpPr>
          <p:cNvPr id="16" name="Rectangle 15" descr="Bloc d’accentuation">
            <a:extLst>
              <a:ext uri="{FF2B5EF4-FFF2-40B4-BE49-F238E27FC236}">
                <a16:creationId xmlns:a16="http://schemas.microsoft.com/office/drawing/2014/main" id="{BC5BCDF7-1515-4688-89ED-C26060ED6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0920" y="1011201"/>
            <a:ext cx="198417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7B3189D6-FFCF-4C5A-B8D3-F57EDB6A65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7274" y="4670416"/>
            <a:ext cx="2919664" cy="1562113"/>
          </a:xfrm>
          <a:prstGeom prst="rect">
            <a:avLst/>
          </a:prstGeom>
        </p:spPr>
      </p:pic>
      <p:sp>
        <p:nvSpPr>
          <p:cNvPr id="28" name="Titre 1">
            <a:extLst>
              <a:ext uri="{FF2B5EF4-FFF2-40B4-BE49-F238E27FC236}">
                <a16:creationId xmlns:a16="http://schemas.microsoft.com/office/drawing/2014/main" id="{8F16501A-E053-4F3F-A2A1-77DD51EDE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86" y="214214"/>
            <a:ext cx="4016376" cy="819847"/>
          </a:xfrm>
        </p:spPr>
        <p:txBody>
          <a:bodyPr rtlCol="0">
            <a:noAutofit/>
          </a:bodyPr>
          <a:lstStyle/>
          <a:p>
            <a:pPr algn="l" rtl="0"/>
            <a:r>
              <a:rPr lang="fr-FR" sz="4400" b="1" dirty="0"/>
              <a:t>Les initiatives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53C7C88-16AB-06EB-6C83-7318A6DE2A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8656" y="942278"/>
            <a:ext cx="4363790" cy="945487"/>
          </a:xfrm>
          <a:prstGeom prst="rect">
            <a:avLst/>
          </a:prstGeom>
        </p:spPr>
      </p:pic>
      <p:sp>
        <p:nvSpPr>
          <p:cNvPr id="11" name="Espace réservé du contenu 4">
            <a:extLst>
              <a:ext uri="{FF2B5EF4-FFF2-40B4-BE49-F238E27FC236}">
                <a16:creationId xmlns:a16="http://schemas.microsoft.com/office/drawing/2014/main" id="{1383253F-F82D-5A01-4687-D853B90860F7}"/>
              </a:ext>
            </a:extLst>
          </p:cNvPr>
          <p:cNvSpPr txBox="1">
            <a:spLocks/>
          </p:cNvSpPr>
          <p:nvPr/>
        </p:nvSpPr>
        <p:spPr>
          <a:xfrm>
            <a:off x="6708534" y="2256617"/>
            <a:ext cx="5163862" cy="23447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1600" dirty="0"/>
              <a:t>Anciennement Bureau de maillage – maintenant Partage Emploi</a:t>
            </a:r>
          </a:p>
          <a:p>
            <a:r>
              <a:rPr lang="fr-CA" sz="1600" dirty="0"/>
              <a:t>Partenariat entre la MRC des Laurentides et la MRC des Pays-d’en-Haut;</a:t>
            </a:r>
          </a:p>
          <a:p>
            <a:r>
              <a:rPr lang="fr-CA" sz="1600" dirty="0"/>
              <a:t>Objectif :   </a:t>
            </a:r>
          </a:p>
          <a:p>
            <a:pPr lvl="1"/>
            <a:r>
              <a:rPr lang="fr-CA" sz="1400" dirty="0"/>
              <a:t>Partage de la main-d’œuvre entre les employeurs dans les secteurs saisonniers ;</a:t>
            </a:r>
          </a:p>
          <a:p>
            <a:pPr lvl="1"/>
            <a:r>
              <a:rPr lang="fr-CA" sz="1400" dirty="0"/>
              <a:t>Support et prise en charge administrative des employés saisonniers ;</a:t>
            </a:r>
          </a:p>
          <a:p>
            <a:pPr lvl="1"/>
            <a:r>
              <a:rPr lang="fr-CA" sz="1400" dirty="0"/>
              <a:t>Renforcer l’attraction et la rétention des employés saisonniers ; </a:t>
            </a:r>
          </a:p>
          <a:p>
            <a:r>
              <a:rPr lang="fr-CA" sz="1600" dirty="0"/>
              <a:t>Création d’une </a:t>
            </a:r>
            <a:r>
              <a:rPr lang="fr-CA" sz="1600" dirty="0">
                <a:solidFill>
                  <a:schemeClr val="tx1"/>
                </a:solidFill>
              </a:rPr>
              <a:t>page web </a:t>
            </a:r>
            <a:r>
              <a:rPr lang="fr-CA" sz="1600" dirty="0">
                <a:solidFill>
                  <a:srgbClr val="0070C0"/>
                </a:solidFill>
              </a:rPr>
              <a:t>www.partageemploi.org</a:t>
            </a:r>
            <a:r>
              <a:rPr lang="fr-CA" sz="1600" dirty="0"/>
              <a:t>. </a:t>
            </a:r>
            <a:endParaRPr lang="fr-FR" sz="16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1B12AE8-3A75-C921-DB3A-3603438EE719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4" r="61376" b="52180"/>
          <a:stretch/>
        </p:blipFill>
        <p:spPr>
          <a:xfrm rot="10800000" flipH="1">
            <a:off x="8932332" y="-4191"/>
            <a:ext cx="3214280" cy="125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37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8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5A2B648C-DA6F-2726-27D2-89FE920B99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1148" b="1148"/>
          <a:stretch/>
        </p:blipFill>
        <p:spPr/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00" y="2156226"/>
            <a:ext cx="5288075" cy="1100565"/>
          </a:xfrm>
        </p:spPr>
        <p:txBody>
          <a:bodyPr rtlCol="0">
            <a:normAutofit fontScale="90000"/>
          </a:bodyPr>
          <a:lstStyle/>
          <a:p>
            <a:pPr rtl="0"/>
            <a:r>
              <a:rPr lang="fr-FR" sz="5400" dirty="0"/>
              <a:t>Pistes de solution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2972F17A-D965-40B9-8ABB-C634072DBC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3256791"/>
            <a:ext cx="5286375" cy="667509"/>
          </a:xfrm>
        </p:spPr>
        <p:txBody>
          <a:bodyPr rtlCol="0"/>
          <a:lstStyle/>
          <a:p>
            <a:pPr rtl="0"/>
            <a:r>
              <a:rPr lang="fr-FR" dirty="0"/>
              <a:t>Comment contrer la pénurie de main-d'œuvre</a:t>
            </a:r>
          </a:p>
          <a:p>
            <a:pPr rtl="0"/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14</a:t>
            </a:fld>
            <a:endParaRPr lang="fr-FR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CF931AAA-6AF3-438D-831F-D184CD820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3304" y="6350502"/>
            <a:ext cx="1248696" cy="499478"/>
          </a:xfrm>
          <a:prstGeom prst="rect">
            <a:avLst/>
          </a:prstGeom>
        </p:spPr>
      </p:pic>
      <p:sp>
        <p:nvSpPr>
          <p:cNvPr id="7" name="Rectangle 6" descr="Bloc d’accentuation">
            <a:extLst>
              <a:ext uri="{FF2B5EF4-FFF2-40B4-BE49-F238E27FC236}">
                <a16:creationId xmlns:a16="http://schemas.microsoft.com/office/drawing/2014/main" id="{FCA38C5C-D968-46F2-B7C2-1F6B0972E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102652"/>
            <a:ext cx="198417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7695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20489"/>
            <a:ext cx="4456262" cy="432000"/>
          </a:xfrm>
        </p:spPr>
        <p:txBody>
          <a:bodyPr rtlCol="0">
            <a:normAutofit fontScale="90000"/>
          </a:bodyPr>
          <a:lstStyle/>
          <a:p>
            <a:pPr rtl="0"/>
            <a:r>
              <a:rPr lang="fr-FR" sz="4400" b="1" dirty="0"/>
              <a:t>Pistes de solution</a:t>
            </a:r>
            <a:br>
              <a:rPr lang="fr-FR" dirty="0"/>
            </a:b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6074" y="1652355"/>
            <a:ext cx="10559851" cy="3196366"/>
          </a:xfrm>
        </p:spPr>
        <p:txBody>
          <a:bodyPr rtlCol="0">
            <a:normAutofit/>
          </a:bodyPr>
          <a:lstStyle/>
          <a:p>
            <a:pPr rtl="0"/>
            <a:r>
              <a:rPr lang="fr-CA" sz="2000" dirty="0"/>
              <a:t>Devancer les difficultés de recrutement et de rétention de personnel;  </a:t>
            </a:r>
          </a:p>
          <a:p>
            <a:pPr rtl="0"/>
            <a:r>
              <a:rPr lang="fr-CA" sz="2000" dirty="0"/>
              <a:t>Faire preuve d’agilité avec la main-d’œuvre;  </a:t>
            </a:r>
          </a:p>
          <a:p>
            <a:pPr rtl="0"/>
            <a:r>
              <a:rPr lang="fr-CA" sz="2000" dirty="0"/>
              <a:t>Promouvoir la Caravane de l’emploi mobile;</a:t>
            </a:r>
          </a:p>
          <a:p>
            <a:pPr rtl="0"/>
            <a:r>
              <a:rPr lang="fr-CA" sz="2000" dirty="0"/>
              <a:t>Prioriser les problèmes d’hébergement;</a:t>
            </a:r>
          </a:p>
          <a:p>
            <a:pPr rtl="0"/>
            <a:r>
              <a:rPr lang="fr-CA" sz="2000" dirty="0"/>
              <a:t>S’assurer de la qualité et la quantité des services offerts (école, garderie…);</a:t>
            </a:r>
          </a:p>
          <a:p>
            <a:pPr rtl="0"/>
            <a:r>
              <a:rPr lang="fr-CA" sz="2000" dirty="0"/>
              <a:t>Intégration des immigrants pour que cette solution fonctionne;</a:t>
            </a:r>
          </a:p>
          <a:p>
            <a:pPr rtl="0"/>
            <a:r>
              <a:rPr lang="fr-CA" sz="2000" dirty="0"/>
              <a:t>Favoriser la collaboration des organismes en employabilité.</a:t>
            </a:r>
            <a:endParaRPr lang="fr-FR" sz="200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15</a:t>
            </a:fld>
            <a:endParaRPr lang="fr-FR"/>
          </a:p>
        </p:txBody>
      </p:sp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380D7D19-D043-4998-8E62-155618526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3304" y="6350502"/>
            <a:ext cx="1248696" cy="499478"/>
          </a:xfrm>
          <a:prstGeom prst="rect">
            <a:avLst/>
          </a:prstGeom>
        </p:spPr>
      </p:pic>
      <p:sp>
        <p:nvSpPr>
          <p:cNvPr id="16" name="Rectangle 15" descr="Bloc d’accentuation">
            <a:extLst>
              <a:ext uri="{FF2B5EF4-FFF2-40B4-BE49-F238E27FC236}">
                <a16:creationId xmlns:a16="http://schemas.microsoft.com/office/drawing/2014/main" id="{BC5BCDF7-1515-4688-89ED-C26060ED6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0900" y="1006003"/>
            <a:ext cx="198417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72FA277-A7B7-4319-8FC7-6F9FB0FFA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987" y="5758307"/>
            <a:ext cx="716400" cy="7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6AAD7D1-7DC7-4964-9D41-BE966CFBFCD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032" y="5758307"/>
            <a:ext cx="931233" cy="931233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921B7EEC-EDF7-45BB-BEAC-222FD1B9B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225" y="5758308"/>
            <a:ext cx="841934" cy="84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Related image">
            <a:extLst>
              <a:ext uri="{FF2B5EF4-FFF2-40B4-BE49-F238E27FC236}">
                <a16:creationId xmlns:a16="http://schemas.microsoft.com/office/drawing/2014/main" id="{714EA1FA-1362-4DA2-82E8-3F461433D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biLevel thresh="75000"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262" y="5573671"/>
            <a:ext cx="1362609" cy="121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1D4B935-177A-490F-B731-E3FA531DF092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4" r="61376" b="52180"/>
          <a:stretch/>
        </p:blipFill>
        <p:spPr>
          <a:xfrm rot="10800000" flipH="1">
            <a:off x="8932332" y="8020"/>
            <a:ext cx="3233330" cy="133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0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9" descr="Une image contenant texte, personne, extérieur, terrain&#10;&#10;Description générée automatiquement">
            <a:extLst>
              <a:ext uri="{FF2B5EF4-FFF2-40B4-BE49-F238E27FC236}">
                <a16:creationId xmlns:a16="http://schemas.microsoft.com/office/drawing/2014/main" id="{ECB0D2EF-B1BD-4882-B70F-2FFCA4CC5DB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148" b="1148"/>
          <a:stretch>
            <a:fillRect/>
          </a:stretch>
        </p:blipFill>
        <p:spPr/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8763" y="2690867"/>
            <a:ext cx="5823237" cy="1224208"/>
          </a:xfrm>
        </p:spPr>
        <p:txBody>
          <a:bodyPr tIns="180000" rtlCol="0"/>
          <a:lstStyle/>
          <a:p>
            <a:pPr algn="l" rtl="0"/>
            <a:r>
              <a:rPr lang="fr-FR" sz="6000" dirty="0"/>
              <a:t>Volet Formation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06642" y="3915075"/>
            <a:ext cx="4785358" cy="701618"/>
          </a:xfrm>
        </p:spPr>
        <p:txBody>
          <a:bodyPr vert="horz" lIns="180000" tIns="180000" rIns="252000" bIns="180000" rtlCol="0" anchor="t">
            <a:normAutofit/>
          </a:bodyPr>
          <a:lstStyle/>
          <a:p>
            <a:r>
              <a:rPr lang="fr-FR" dirty="0">
                <a:latin typeface="Arial"/>
                <a:cs typeface="Arial"/>
              </a:rPr>
              <a:t>Sur le territoire de la MRC des Laurentides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16</a:t>
            </a:fld>
            <a:endParaRPr lang="fr-FR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DFDF9EAD-2F59-4AC9-93C6-3A97304D6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3304" y="6350502"/>
            <a:ext cx="1248696" cy="499478"/>
          </a:xfrm>
          <a:prstGeom prst="rect">
            <a:avLst/>
          </a:prstGeom>
        </p:spPr>
      </p:pic>
      <p:sp>
        <p:nvSpPr>
          <p:cNvPr id="7" name="Rectangle 6" descr="Bloc d’accentuation">
            <a:extLst>
              <a:ext uri="{FF2B5EF4-FFF2-40B4-BE49-F238E27FC236}">
                <a16:creationId xmlns:a16="http://schemas.microsoft.com/office/drawing/2014/main" id="{A5E756B6-9E53-4B20-8D2A-EF2332B57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07825" y="2645148"/>
            <a:ext cx="198417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3313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 descr="Bloc d’accentuation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282" y="954431"/>
            <a:ext cx="3963986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 dirty="0"/>
          </a:p>
        </p:txBody>
      </p: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2BB3D69E-4CF0-46D2-BAD4-7947DBDFB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3304" y="6350502"/>
            <a:ext cx="1248696" cy="49947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E7EA651-AD6E-455F-B260-C79FF66E315B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4" r="61376" b="52180"/>
          <a:stretch/>
        </p:blipFill>
        <p:spPr>
          <a:xfrm rot="10800000" flipH="1">
            <a:off x="8958670" y="8020"/>
            <a:ext cx="3233330" cy="133500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7650EEE-01B5-4810-BD4E-4CE66CF56B22}"/>
              </a:ext>
            </a:extLst>
          </p:cNvPr>
          <p:cNvSpPr txBox="1"/>
          <p:nvPr/>
        </p:nvSpPr>
        <p:spPr>
          <a:xfrm>
            <a:off x="4364557" y="1102090"/>
            <a:ext cx="3963986" cy="369332"/>
          </a:xfrm>
          <a:prstGeom prst="rect">
            <a:avLst/>
          </a:prstGeom>
          <a:noFill/>
          <a:ln w="25400" cmpd="tri">
            <a:solidFill>
              <a:schemeClr val="accent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fr-C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FORMATIONS INSTITUTIONNELLES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2F16056-CB04-4577-9BEE-8548B2C95D58}"/>
              </a:ext>
            </a:extLst>
          </p:cNvPr>
          <p:cNvSpPr txBox="1"/>
          <p:nvPr/>
        </p:nvSpPr>
        <p:spPr>
          <a:xfrm>
            <a:off x="1515242" y="5721495"/>
            <a:ext cx="964245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fr-CA" dirty="0"/>
              <a:t>Centres de formation générales des Cimes (Sainte-Agathe-des-Monts et Mont-Tremblant)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51A85D3-92C0-451C-A350-038909A9F0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84" y="3210928"/>
            <a:ext cx="5603798" cy="202201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74B0C87-986B-4262-8A87-9DAE8CA3D4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4674" y="6141043"/>
            <a:ext cx="6229328" cy="392305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86324E3-AE64-4B7F-A178-1B011D0A3B14}"/>
              </a:ext>
            </a:extLst>
          </p:cNvPr>
          <p:cNvSpPr txBox="1"/>
          <p:nvPr/>
        </p:nvSpPr>
        <p:spPr>
          <a:xfrm>
            <a:off x="7350104" y="2740524"/>
            <a:ext cx="47152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fr-CA" dirty="0"/>
              <a:t>Centre collégial de Mont-Tremblant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1DD77393-577A-411C-B14D-87D88F6872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6992" y="4192201"/>
            <a:ext cx="3887386" cy="392305"/>
          </a:xfrm>
          <a:prstGeom prst="rect">
            <a:avLst/>
          </a:prstGeom>
        </p:spPr>
      </p:pic>
      <p:sp>
        <p:nvSpPr>
          <p:cNvPr id="34" name="Titre 1">
            <a:extLst>
              <a:ext uri="{FF2B5EF4-FFF2-40B4-BE49-F238E27FC236}">
                <a16:creationId xmlns:a16="http://schemas.microsoft.com/office/drawing/2014/main" id="{2D723E09-0B94-4494-8C7C-5CFDAAB5161F}"/>
              </a:ext>
            </a:extLst>
          </p:cNvPr>
          <p:cNvSpPr txBox="1">
            <a:spLocks/>
          </p:cNvSpPr>
          <p:nvPr/>
        </p:nvSpPr>
        <p:spPr>
          <a:xfrm>
            <a:off x="85891" y="165088"/>
            <a:ext cx="6917509" cy="751371"/>
          </a:xfrm>
          <a:prstGeom prst="rect">
            <a:avLst/>
          </a:prstGeom>
          <a:solidFill>
            <a:schemeClr val="bg1"/>
          </a:solidFill>
        </p:spPr>
        <p:txBody>
          <a:bodyPr vert="horz" lIns="180000" tIns="180000" rIns="180000" bIns="180000" rtlCol="0" anchor="t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600" b="1" kern="1200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buClr>
                <a:schemeClr val="accent1"/>
              </a:buClr>
            </a:pPr>
            <a:r>
              <a:rPr lang="fr-CA" sz="3200" dirty="0"/>
              <a:t>Portrait de la formation sur notre territoire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882BD09C-6D0C-46DC-86EF-0F5EE60513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6992" y="3548418"/>
            <a:ext cx="4381500" cy="365125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17</a:t>
            </a:fld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E5F13B3-DF8F-429F-8855-9911F970B796}"/>
              </a:ext>
            </a:extLst>
          </p:cNvPr>
          <p:cNvSpPr txBox="1"/>
          <p:nvPr/>
        </p:nvSpPr>
        <p:spPr>
          <a:xfrm>
            <a:off x="5043378" y="1704128"/>
            <a:ext cx="256603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fr-CA" dirty="0"/>
              <a:t>Écoles primaires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FECEBCA-E5E5-4379-926F-6DF5B2A6DBEF}"/>
              </a:ext>
            </a:extLst>
          </p:cNvPr>
          <p:cNvSpPr txBox="1"/>
          <p:nvPr/>
        </p:nvSpPr>
        <p:spPr>
          <a:xfrm>
            <a:off x="5043378" y="2248660"/>
            <a:ext cx="256603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fr-CA" dirty="0"/>
              <a:t>Écoles secondaires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0EAD4C9-C33E-4A00-9AD8-5BD32214B2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2648" y="3219254"/>
            <a:ext cx="2316170" cy="358171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7A2FC5B-8327-4847-9822-58A2B7C6FC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2648" y="3946696"/>
            <a:ext cx="2430343" cy="30233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8827109-BAC2-4A83-886E-CCC437E9CDD9}"/>
              </a:ext>
            </a:extLst>
          </p:cNvPr>
          <p:cNvSpPr txBox="1"/>
          <p:nvPr/>
        </p:nvSpPr>
        <p:spPr>
          <a:xfrm>
            <a:off x="218060" y="2756099"/>
            <a:ext cx="518425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fr-CA" dirty="0"/>
              <a:t>Centres de formation professionnelle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3A814EF5-3F91-4481-8247-3D7FA742BCC8}"/>
              </a:ext>
            </a:extLst>
          </p:cNvPr>
          <p:cNvCxnSpPr/>
          <p:nvPr/>
        </p:nvCxnSpPr>
        <p:spPr>
          <a:xfrm>
            <a:off x="7764098" y="2481347"/>
            <a:ext cx="534302" cy="1727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8F070657-789B-4145-BF51-0E430EAEE8CE}"/>
              </a:ext>
            </a:extLst>
          </p:cNvPr>
          <p:cNvCxnSpPr>
            <a:cxnSpLocks/>
          </p:cNvCxnSpPr>
          <p:nvPr/>
        </p:nvCxnSpPr>
        <p:spPr>
          <a:xfrm flipH="1">
            <a:off x="4359779" y="2463439"/>
            <a:ext cx="528912" cy="1805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D0717DF1-339E-4F69-A396-D8FDC817AB91}"/>
              </a:ext>
            </a:extLst>
          </p:cNvPr>
          <p:cNvCxnSpPr>
            <a:cxnSpLocks/>
          </p:cNvCxnSpPr>
          <p:nvPr/>
        </p:nvCxnSpPr>
        <p:spPr>
          <a:xfrm flipH="1">
            <a:off x="6336561" y="1493013"/>
            <a:ext cx="9989" cy="1796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3B89C2CD-9441-4EB7-BDD7-768DAF829556}"/>
              </a:ext>
            </a:extLst>
          </p:cNvPr>
          <p:cNvCxnSpPr>
            <a:cxnSpLocks/>
          </p:cNvCxnSpPr>
          <p:nvPr/>
        </p:nvCxnSpPr>
        <p:spPr>
          <a:xfrm flipH="1">
            <a:off x="6326396" y="2057912"/>
            <a:ext cx="20155" cy="183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A5226B08-93EC-25BE-062A-C9C366BBFECE}"/>
              </a:ext>
            </a:extLst>
          </p:cNvPr>
          <p:cNvSpPr txBox="1"/>
          <p:nvPr/>
        </p:nvSpPr>
        <p:spPr>
          <a:xfrm>
            <a:off x="3831178" y="3528311"/>
            <a:ext cx="702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Santé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D1E873B-8FF0-B031-9292-09A9D2E18D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30091" y="3582712"/>
            <a:ext cx="201087" cy="20108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AA3BEC0-AE49-AA69-A12A-3293B2B42EE3}"/>
              </a:ext>
            </a:extLst>
          </p:cNvPr>
          <p:cNvSpPr txBox="1"/>
          <p:nvPr/>
        </p:nvSpPr>
        <p:spPr>
          <a:xfrm>
            <a:off x="857250" y="4584506"/>
            <a:ext cx="1905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A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733BD19-F1E0-0391-0AF9-C2D1671D26DF}"/>
              </a:ext>
            </a:extLst>
          </p:cNvPr>
          <p:cNvSpPr txBox="1"/>
          <p:nvPr/>
        </p:nvSpPr>
        <p:spPr>
          <a:xfrm>
            <a:off x="793908" y="4600194"/>
            <a:ext cx="204787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300" dirty="0"/>
              <a:t>Charpenterie-Menuiserie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0BEA24F-88A9-B094-CC95-B7D87698A4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9485" y="5283942"/>
            <a:ext cx="236228" cy="19327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AD4D658-E9E4-6135-AB19-663F3E4E7685}"/>
              </a:ext>
            </a:extLst>
          </p:cNvPr>
          <p:cNvSpPr txBox="1"/>
          <p:nvPr/>
        </p:nvSpPr>
        <p:spPr>
          <a:xfrm>
            <a:off x="425712" y="5283161"/>
            <a:ext cx="422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>
                <a:solidFill>
                  <a:schemeClr val="bg2">
                    <a:lumMod val="25000"/>
                  </a:schemeClr>
                </a:solidFill>
              </a:rPr>
              <a:t>École Hôtelière des Laurentides (Sainte-Adèle)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CFD1831B-C724-F075-219A-B90693CC74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16992" y="4572483"/>
            <a:ext cx="243412" cy="19915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FFEE228-2FF1-02AD-ED13-ADFEF7081FCB}"/>
              </a:ext>
            </a:extLst>
          </p:cNvPr>
          <p:cNvSpPr txBox="1"/>
          <p:nvPr/>
        </p:nvSpPr>
        <p:spPr>
          <a:xfrm>
            <a:off x="7760404" y="4516490"/>
            <a:ext cx="43049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AEC évaluation et estimation de bâtiments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E2DA362-785F-33FF-77E3-3482DCE573AA}"/>
              </a:ext>
            </a:extLst>
          </p:cNvPr>
          <p:cNvSpPr txBox="1"/>
          <p:nvPr/>
        </p:nvSpPr>
        <p:spPr>
          <a:xfrm>
            <a:off x="5380541" y="6170339"/>
            <a:ext cx="241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4233086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18</a:t>
            </a:fld>
            <a:endParaRPr lang="fr-FR" dirty="0"/>
          </a:p>
        </p:txBody>
      </p:sp>
      <p:sp>
        <p:nvSpPr>
          <p:cNvPr id="20" name="Rectangle 19" descr="Bloc d’accentuation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282" y="954431"/>
            <a:ext cx="3963986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 dirty="0"/>
          </a:p>
        </p:txBody>
      </p: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2BB3D69E-4CF0-46D2-BAD4-7947DBDFB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3304" y="6350502"/>
            <a:ext cx="1248696" cy="49947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570D17C-070D-4660-849D-406F24CC6106}"/>
              </a:ext>
            </a:extLst>
          </p:cNvPr>
          <p:cNvSpPr txBox="1"/>
          <p:nvPr/>
        </p:nvSpPr>
        <p:spPr>
          <a:xfrm>
            <a:off x="390525" y="1438275"/>
            <a:ext cx="322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fr-CA" sz="2400" b="1" dirty="0"/>
              <a:t>Services Québec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D8DC62F-8A48-4984-992A-A1974BDAE7E0}"/>
              </a:ext>
            </a:extLst>
          </p:cNvPr>
          <p:cNvSpPr txBox="1"/>
          <p:nvPr/>
        </p:nvSpPr>
        <p:spPr>
          <a:xfrm>
            <a:off x="615552" y="2223978"/>
            <a:ext cx="10747865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Plus de 100 entreprises aidées pour la formation et le coaching, ce qui représente 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tabLst/>
              <a:defRPr/>
            </a:pPr>
            <a:r>
              <a:rPr kumimoji="0" lang="fr-CA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   1 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100 000$ investis;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Mesure de subvention salariale;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fr-CA" sz="2000" dirty="0">
                <a:latin typeface="+mj-lt"/>
              </a:rPr>
              <a:t>Programme d’apprentissage en milieu de travail (PAMT);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fr-CA" sz="2000" dirty="0">
                <a:latin typeface="+mj-lt"/>
              </a:rPr>
              <a:t>Projets Couds qui sont financés par la Commission des partenaires du marché du travail (CPMT- PACE);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fr-CA" sz="2000" dirty="0">
                <a:latin typeface="+mj-lt"/>
              </a:rPr>
              <a:t>Soutien au travail autonome;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fr-CA" sz="2000" dirty="0">
                <a:latin typeface="+mj-lt"/>
              </a:rPr>
              <a:t>Partage Emploi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E7EA651-AD6E-455F-B260-C79FF66E315B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4" r="61376" b="52180"/>
          <a:stretch/>
        </p:blipFill>
        <p:spPr>
          <a:xfrm rot="10800000" flipH="1">
            <a:off x="8958670" y="8020"/>
            <a:ext cx="3233330" cy="1335006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BEEC430B-58C3-0562-0046-AC5FC358F5D1}"/>
              </a:ext>
            </a:extLst>
          </p:cNvPr>
          <p:cNvSpPr txBox="1">
            <a:spLocks/>
          </p:cNvSpPr>
          <p:nvPr/>
        </p:nvSpPr>
        <p:spPr>
          <a:xfrm>
            <a:off x="85891" y="165088"/>
            <a:ext cx="6917509" cy="751371"/>
          </a:xfrm>
          <a:prstGeom prst="rect">
            <a:avLst/>
          </a:prstGeom>
          <a:solidFill>
            <a:schemeClr val="bg1"/>
          </a:solidFill>
        </p:spPr>
        <p:txBody>
          <a:bodyPr vert="horz" lIns="180000" tIns="180000" rIns="180000" bIns="180000" rtlCol="0" anchor="t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600" b="1" kern="1200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buClr>
                <a:schemeClr val="accent1"/>
              </a:buClr>
            </a:pPr>
            <a:r>
              <a:rPr lang="fr-CA" sz="3200" dirty="0"/>
              <a:t>Portrait de la formation sur notre territoire</a:t>
            </a:r>
          </a:p>
        </p:txBody>
      </p:sp>
    </p:spTree>
    <p:extLst>
      <p:ext uri="{BB962C8B-B14F-4D97-AF65-F5344CB8AC3E}">
        <p14:creationId xmlns:p14="http://schemas.microsoft.com/office/powerpoint/2010/main" val="3781345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Related image">
            <a:extLst>
              <a:ext uri="{FF2B5EF4-FFF2-40B4-BE49-F238E27FC236}">
                <a16:creationId xmlns:a16="http://schemas.microsoft.com/office/drawing/2014/main" id="{18D4B14C-4BA5-48FB-904B-3339F1B88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6" b="7527"/>
          <a:stretch/>
        </p:blipFill>
        <p:spPr bwMode="auto">
          <a:xfrm>
            <a:off x="-1" y="0"/>
            <a:ext cx="9553576" cy="639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fr-FR" sz="6000" dirty="0"/>
              <a:t>Les enjeux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rtlCol="0">
            <a:normAutofit fontScale="92500" lnSpcReduction="20000"/>
          </a:bodyPr>
          <a:lstStyle/>
          <a:p>
            <a:pPr rtl="0"/>
            <a:r>
              <a:rPr lang="fr-FR" dirty="0"/>
              <a:t>Enjeux rencontrés en formation actuellement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19</a:t>
            </a:fld>
            <a:endParaRPr lang="fr-FR"/>
          </a:p>
        </p:txBody>
      </p:sp>
      <p:sp>
        <p:nvSpPr>
          <p:cNvPr id="20" name="Rectangle 19" descr="Bloc d’accentuation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5824" y="1790699"/>
            <a:ext cx="1984175" cy="861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10BE2B1F-3625-46BF-BE0D-7D12DC94D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3304" y="6350502"/>
            <a:ext cx="1248696" cy="49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72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6" descr="Une image contenant personne, intérieur, groupe, gens&#10;&#10;Description générée automatiquement">
            <a:extLst>
              <a:ext uri="{FF2B5EF4-FFF2-40B4-BE49-F238E27FC236}">
                <a16:creationId xmlns:a16="http://schemas.microsoft.com/office/drawing/2014/main" id="{5FA0043D-825A-4530-E0A9-6C50F2B1C3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0991" r="20991"/>
          <a:stretch/>
        </p:blipFill>
        <p:spPr>
          <a:xfrm>
            <a:off x="0" y="0"/>
            <a:ext cx="9280171" cy="6451458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2543333"/>
            <a:ext cx="6096000" cy="1261295"/>
          </a:xfrm>
        </p:spPr>
        <p:txBody>
          <a:bodyPr tIns="216000" rtlCol="0"/>
          <a:lstStyle/>
          <a:p>
            <a:pPr algn="l" rtl="0"/>
            <a:r>
              <a:rPr lang="fr-FR" sz="6000" dirty="0">
                <a:latin typeface="Arial" panose="020B0604020202020204" pitchFamily="34" charset="0"/>
                <a:cs typeface="Arial" panose="020B0604020202020204" pitchFamily="34" charset="0"/>
              </a:rPr>
              <a:t>Volet Emploi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3836" y="3804628"/>
            <a:ext cx="5248164" cy="580921"/>
          </a:xfrm>
        </p:spPr>
        <p:txBody>
          <a:bodyPr vert="horz" lIns="180000" tIns="180000" rIns="180000" bIns="180000" rtlCol="0" anchor="t">
            <a:noAutofit/>
          </a:bodyPr>
          <a:lstStyle/>
          <a:p>
            <a:r>
              <a:rPr lang="fr-FR" dirty="0">
                <a:latin typeface="Arial"/>
                <a:cs typeface="Arial"/>
              </a:rPr>
              <a:t>Sur le territoire de la MRC des Laurentides</a:t>
            </a:r>
            <a:endParaRPr lang="fr-FR" dirty="0"/>
          </a:p>
        </p:txBody>
      </p: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6C61A145-DCF0-4437-9614-7CEB089C9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73" y="5903650"/>
            <a:ext cx="2391227" cy="95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28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" y="15150"/>
            <a:ext cx="4981575" cy="985000"/>
          </a:xfrm>
        </p:spPr>
        <p:txBody>
          <a:bodyPr rtlCol="0">
            <a:normAutofit fontScale="90000"/>
          </a:bodyPr>
          <a:lstStyle/>
          <a:p>
            <a:pPr algn="l" rtl="0"/>
            <a:r>
              <a:rPr lang="fr-FR" sz="4800" dirty="0"/>
              <a:t>Les enjeux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20</a:t>
            </a:fld>
            <a:endParaRPr lang="fr-FR" dirty="0"/>
          </a:p>
        </p:txBody>
      </p:sp>
      <p:sp>
        <p:nvSpPr>
          <p:cNvPr id="20" name="Rectangle 19" descr="Bloc d’accentuation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282" y="954431"/>
            <a:ext cx="3963986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 dirty="0"/>
          </a:p>
        </p:txBody>
      </p: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2BB3D69E-4CF0-46D2-BAD4-7947DBDFB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3304" y="6350502"/>
            <a:ext cx="1248696" cy="49947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570D17C-070D-4660-849D-406F24CC6106}"/>
              </a:ext>
            </a:extLst>
          </p:cNvPr>
          <p:cNvSpPr txBox="1"/>
          <p:nvPr/>
        </p:nvSpPr>
        <p:spPr>
          <a:xfrm>
            <a:off x="390525" y="1438275"/>
            <a:ext cx="1144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fr-CA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D8DC62F-8A48-4984-992A-A1974BDAE7E0}"/>
              </a:ext>
            </a:extLst>
          </p:cNvPr>
          <p:cNvSpPr txBox="1"/>
          <p:nvPr/>
        </p:nvSpPr>
        <p:spPr>
          <a:xfrm>
            <a:off x="707080" y="1826658"/>
            <a:ext cx="1081594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Lacune au niveau du développement des compétences en entreprises;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Problématique en gestion des ressources humaines;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fr-CA" sz="2000" dirty="0">
                <a:latin typeface="+mj-lt"/>
              </a:rPr>
              <a:t>Cibler des dispositifs de formation adéquate;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fr-CA" sz="2000" dirty="0">
                <a:latin typeface="+mj-lt"/>
              </a:rPr>
              <a:t>Stratégie de formation doit s’adapter à l'évolution du monde du travail;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fr-CA" sz="2000" dirty="0">
                <a:latin typeface="+mj-lt"/>
              </a:rPr>
              <a:t>Délai important au déploiement de nouvelles formations adaptées;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fr-CA" sz="2000" dirty="0">
                <a:latin typeface="+mj-lt"/>
              </a:rPr>
              <a:t>Manque de souplesse dans la diffusion des formations;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fr-CA" sz="2000" dirty="0">
                <a:latin typeface="+mj-lt"/>
              </a:rPr>
              <a:t>Manque de concertation et de diffusion d’informations de la part des organismes et institutions.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E7EA651-AD6E-455F-B260-C79FF66E315B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4" r="61376" b="52180"/>
          <a:stretch/>
        </p:blipFill>
        <p:spPr>
          <a:xfrm rot="10800000" flipH="1">
            <a:off x="8958670" y="8020"/>
            <a:ext cx="3233330" cy="133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73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0" descr="Une image contenant intérieur, gens&#10;&#10;Description générée automatiquement">
            <a:extLst>
              <a:ext uri="{FF2B5EF4-FFF2-40B4-BE49-F238E27FC236}">
                <a16:creationId xmlns:a16="http://schemas.microsoft.com/office/drawing/2014/main" id="{8ED5E288-5811-48BD-9DE2-E061A67C99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153" b="1153"/>
          <a:stretch>
            <a:fillRect/>
          </a:stretch>
        </p:blipFill>
        <p:spPr/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00" y="2156226"/>
            <a:ext cx="5288075" cy="1100565"/>
          </a:xfrm>
        </p:spPr>
        <p:txBody>
          <a:bodyPr rtlCol="0">
            <a:normAutofit fontScale="90000"/>
          </a:bodyPr>
          <a:lstStyle/>
          <a:p>
            <a:pPr rtl="0"/>
            <a:r>
              <a:rPr lang="fr-FR" sz="5400" dirty="0"/>
              <a:t>Pistes de solution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2972F17A-D965-40B9-8ABB-C634072DBC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3256791"/>
            <a:ext cx="4175760" cy="667509"/>
          </a:xfrm>
        </p:spPr>
        <p:txBody>
          <a:bodyPr rtlCol="0"/>
          <a:lstStyle/>
          <a:p>
            <a:pPr rtl="0"/>
            <a:r>
              <a:rPr lang="fr-FR" dirty="0"/>
              <a:t>Comment améliorer la formation</a:t>
            </a:r>
          </a:p>
          <a:p>
            <a:pPr rtl="0"/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21</a:t>
            </a:fld>
            <a:endParaRPr lang="fr-FR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CF931AAA-6AF3-438D-831F-D184CD820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3304" y="6350502"/>
            <a:ext cx="1248696" cy="499478"/>
          </a:xfrm>
          <a:prstGeom prst="rect">
            <a:avLst/>
          </a:prstGeom>
        </p:spPr>
      </p:pic>
      <p:sp>
        <p:nvSpPr>
          <p:cNvPr id="7" name="Rectangle 6" descr="Bloc d’accentuation">
            <a:extLst>
              <a:ext uri="{FF2B5EF4-FFF2-40B4-BE49-F238E27FC236}">
                <a16:creationId xmlns:a16="http://schemas.microsoft.com/office/drawing/2014/main" id="{FCA38C5C-D968-46F2-B7C2-1F6B0972E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102652"/>
            <a:ext cx="198417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1852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20489"/>
            <a:ext cx="4456262" cy="432000"/>
          </a:xfrm>
        </p:spPr>
        <p:txBody>
          <a:bodyPr rtlCol="0">
            <a:normAutofit fontScale="90000"/>
          </a:bodyPr>
          <a:lstStyle/>
          <a:p>
            <a:pPr rtl="0"/>
            <a:r>
              <a:rPr lang="fr-FR" sz="4400" b="1" dirty="0"/>
              <a:t>Pistes de solution</a:t>
            </a:r>
            <a:br>
              <a:rPr lang="fr-FR" dirty="0"/>
            </a:b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8249" y="1750590"/>
            <a:ext cx="10684946" cy="2224334"/>
          </a:xfrm>
        </p:spPr>
        <p:txBody>
          <a:bodyPr rtlCol="0">
            <a:normAutofit/>
          </a:bodyPr>
          <a:lstStyle/>
          <a:p>
            <a:pPr rtl="0"/>
            <a:r>
              <a:rPr lang="fr-CA" sz="2000" dirty="0"/>
              <a:t>Identifier les formations à prioriser; </a:t>
            </a:r>
          </a:p>
          <a:p>
            <a:pPr rtl="0"/>
            <a:r>
              <a:rPr lang="fr-CA" sz="2000" dirty="0"/>
              <a:t>Subventions offertes sous diverses formes sont disponibles pour le développement des compétences (PACE);</a:t>
            </a:r>
          </a:p>
          <a:p>
            <a:pPr rtl="0"/>
            <a:r>
              <a:rPr lang="fr-CA" sz="2000" dirty="0"/>
              <a:t>Favoriser les stages en entreprise pour tous les domaines de formation adaptés à la réalité du marché du travail. </a:t>
            </a:r>
            <a:endParaRPr lang="fr-FR" sz="200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22</a:t>
            </a:fld>
            <a:endParaRPr lang="fr-FR"/>
          </a:p>
        </p:txBody>
      </p:sp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380D7D19-D043-4998-8E62-155618526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3304" y="6350502"/>
            <a:ext cx="1248696" cy="499478"/>
          </a:xfrm>
          <a:prstGeom prst="rect">
            <a:avLst/>
          </a:prstGeom>
        </p:spPr>
      </p:pic>
      <p:sp>
        <p:nvSpPr>
          <p:cNvPr id="16" name="Rectangle 15" descr="Bloc d’accentuation">
            <a:extLst>
              <a:ext uri="{FF2B5EF4-FFF2-40B4-BE49-F238E27FC236}">
                <a16:creationId xmlns:a16="http://schemas.microsoft.com/office/drawing/2014/main" id="{BC5BCDF7-1515-4688-89ED-C26060ED6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0900" y="1006003"/>
            <a:ext cx="198417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72FA277-A7B7-4319-8FC7-6F9FB0FFA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987" y="5507523"/>
            <a:ext cx="716400" cy="7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6AAD7D1-7DC7-4964-9D41-BE966CFBFCD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56" y="5475254"/>
            <a:ext cx="931233" cy="931233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921B7EEC-EDF7-45BB-BEAC-222FD1B9B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776" y="5555748"/>
            <a:ext cx="841934" cy="84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Related image">
            <a:extLst>
              <a:ext uri="{FF2B5EF4-FFF2-40B4-BE49-F238E27FC236}">
                <a16:creationId xmlns:a16="http://schemas.microsoft.com/office/drawing/2014/main" id="{714EA1FA-1362-4DA2-82E8-3F461433D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biLevel thresh="75000"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618" y="5273508"/>
            <a:ext cx="1362609" cy="121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1D4B935-177A-490F-B731-E3FA531DF092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4" r="61376" b="52180"/>
          <a:stretch/>
        </p:blipFill>
        <p:spPr>
          <a:xfrm rot="10800000" flipH="1">
            <a:off x="8932332" y="8020"/>
            <a:ext cx="3233330" cy="133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7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7" descr="Une image contenant herbe, extérieur, arbre, plante&#10;&#10;Description générée automatiquement">
            <a:extLst>
              <a:ext uri="{FF2B5EF4-FFF2-40B4-BE49-F238E27FC236}">
                <a16:creationId xmlns:a16="http://schemas.microsoft.com/office/drawing/2014/main" id="{95175C04-9714-E8A0-8A59-3FC0BA3F5F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021" r="2021"/>
          <a:stretch/>
        </p:blipFill>
        <p:spPr/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>
            <a:normAutofit fontScale="92500" lnSpcReduction="20000"/>
          </a:bodyPr>
          <a:lstStyle/>
          <a:p>
            <a:pPr rtl="0"/>
            <a:r>
              <a:rPr lang="fr-FR" dirty="0"/>
              <a:t>Isabelle Plouffe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>
            <a:normAutofit fontScale="92500" lnSpcReduction="20000"/>
          </a:bodyPr>
          <a:lstStyle/>
          <a:p>
            <a:pPr rtl="0"/>
            <a:r>
              <a:rPr lang="fr-FR" dirty="0"/>
              <a:t>819-681-3373 poste 1409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>
            <a:normAutofit fontScale="85000" lnSpcReduction="10000"/>
          </a:bodyPr>
          <a:lstStyle/>
          <a:p>
            <a:pPr rtl="0"/>
            <a:r>
              <a:rPr lang="fr-FR" dirty="0"/>
              <a:t>emploi@cdemrclaurentides.org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FD8A1232-50A8-4535-AAF9-7F4180EAA0D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rtlCol="0">
            <a:normAutofit fontScale="92500" lnSpcReduction="20000"/>
          </a:bodyPr>
          <a:lstStyle/>
          <a:p>
            <a:pPr rtl="0"/>
            <a:r>
              <a:rPr lang="fr-FR" dirty="0"/>
              <a:t>CDE MRC des Laurentides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91814EC9-246A-4C6E-941E-5774FE72F08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23</a:t>
            </a:fld>
            <a:endParaRPr lang="fr-FR"/>
          </a:p>
        </p:txBody>
      </p:sp>
      <p:pic>
        <p:nvPicPr>
          <p:cNvPr id="8" name="Graphisme 7" descr="Utilisateur" title="Icône - Nom du présentateur">
            <a:extLst>
              <a:ext uri="{FF2B5EF4-FFF2-40B4-BE49-F238E27FC236}">
                <a16:creationId xmlns:a16="http://schemas.microsoft.com/office/drawing/2014/main" id="{111541C4-DB03-4E53-994D-499C7D73C4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85495" y="4006655"/>
            <a:ext cx="218900" cy="218900"/>
          </a:xfrm>
          <a:prstGeom prst="rect">
            <a:avLst/>
          </a:prstGeom>
        </p:spPr>
      </p:pic>
      <p:pic>
        <p:nvPicPr>
          <p:cNvPr id="10" name="Graphisme 9" descr="Smartphone" title="Icône - Numéro de téléphone du présentateur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85495" y="4355103"/>
            <a:ext cx="218900" cy="218900"/>
          </a:xfrm>
          <a:prstGeom prst="rect">
            <a:avLst/>
          </a:prstGeom>
        </p:spPr>
      </p:pic>
      <p:pic>
        <p:nvPicPr>
          <p:cNvPr id="9" name="Graphisme 8" descr="Enveloppe" title="Icône - Adresse e-mail du présentateur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85495" y="4703551"/>
            <a:ext cx="218900" cy="218900"/>
          </a:xfrm>
          <a:prstGeom prst="rect">
            <a:avLst/>
          </a:prstGeom>
        </p:spPr>
      </p:pic>
      <p:pic>
        <p:nvPicPr>
          <p:cNvPr id="11" name="Graphisme 10" descr="Lien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472552" y="5040763"/>
            <a:ext cx="244786" cy="244786"/>
          </a:xfrm>
          <a:prstGeom prst="rect">
            <a:avLst/>
          </a:prstGeom>
        </p:spPr>
      </p:pic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F7DA1D5E-7BF7-407E-B1CB-8ACA147703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43304" y="6350502"/>
            <a:ext cx="1248696" cy="49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344BFB1E-7C7A-4E5F-A7CE-61C3E6032064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4" r="61376" b="52180"/>
          <a:stretch/>
        </p:blipFill>
        <p:spPr>
          <a:xfrm flipH="1">
            <a:off x="5102719" y="5514974"/>
            <a:ext cx="3233330" cy="1335006"/>
          </a:xfrm>
          <a:prstGeom prst="rect">
            <a:avLst/>
          </a:prstGeom>
        </p:spPr>
      </p:pic>
      <p:pic>
        <p:nvPicPr>
          <p:cNvPr id="27" name="Image 27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31F5540D-9B66-43D7-CB45-3C671AC8EEB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18104" r="18104"/>
          <a:stretch/>
        </p:blipFill>
        <p:spPr>
          <a:xfrm>
            <a:off x="7017223" y="-2"/>
            <a:ext cx="5174777" cy="6156961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4321B45-B592-49F3-95FA-2A9BBC2F9F37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4" r="61376" b="52180"/>
          <a:stretch/>
        </p:blipFill>
        <p:spPr>
          <a:xfrm rot="10800000" flipH="1">
            <a:off x="0" y="0"/>
            <a:ext cx="3187838" cy="124738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800" y="4382004"/>
            <a:ext cx="4648200" cy="856326"/>
          </a:xfrm>
        </p:spPr>
        <p:txBody>
          <a:bodyPr rtlCol="0">
            <a:normAutofit fontScale="90000"/>
          </a:bodyPr>
          <a:lstStyle/>
          <a:p>
            <a:pPr rtl="0"/>
            <a:r>
              <a:rPr lang="fr-FR" sz="4800" dirty="0"/>
              <a:t>Contexte actuel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43800" y="5243367"/>
            <a:ext cx="4648200" cy="646688"/>
          </a:xfrm>
        </p:spPr>
        <p:txBody>
          <a:bodyPr rtlCol="0">
            <a:normAutofit/>
          </a:bodyPr>
          <a:lstStyle/>
          <a:p>
            <a:pPr rtl="0"/>
            <a:r>
              <a:rPr lang="fr-FR" dirty="0"/>
              <a:t>Portrait de la situation en emploi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5630" y="1701722"/>
            <a:ext cx="6658930" cy="4034672"/>
          </a:xfrm>
        </p:spPr>
        <p:txBody>
          <a:bodyPr rtlCol="0">
            <a:noAutofit/>
          </a:bodyPr>
          <a:lstStyle/>
          <a:p>
            <a:pPr rtl="0"/>
            <a:r>
              <a:rPr lang="fr-CA" sz="1600" dirty="0"/>
              <a:t>Peu ou pas de données quantitatives à jour disponibles;</a:t>
            </a:r>
          </a:p>
          <a:p>
            <a:pPr rtl="0"/>
            <a:r>
              <a:rPr lang="fr-CA" sz="1600" dirty="0"/>
              <a:t>Forte migration de la population sur notre territoire; </a:t>
            </a:r>
          </a:p>
          <a:p>
            <a:pPr rtl="0"/>
            <a:r>
              <a:rPr lang="fr-CA" sz="1600" dirty="0"/>
              <a:t>Taux de chômage au Québec plus bas jamais enregistré;</a:t>
            </a:r>
          </a:p>
          <a:p>
            <a:pPr rtl="0"/>
            <a:r>
              <a:rPr lang="fr-CA" sz="1600" dirty="0"/>
              <a:t>Accès au logement abordable quasi inexistant; </a:t>
            </a:r>
          </a:p>
          <a:p>
            <a:pPr rtl="0"/>
            <a:r>
              <a:rPr lang="fr-CA" sz="1600" dirty="0"/>
              <a:t>Manque de places criant en milieu de garde; </a:t>
            </a:r>
          </a:p>
          <a:p>
            <a:r>
              <a:rPr lang="fr-CA" sz="1600" dirty="0"/>
              <a:t>Augmentation du commerce en ligne – autour de 5% prépandémie et rendue à plus de 30% aujourd’hui; </a:t>
            </a:r>
          </a:p>
          <a:p>
            <a:r>
              <a:rPr lang="fr-CA" sz="1600" dirty="0"/>
              <a:t>Télétravail très présent, impact non quantifié;  </a:t>
            </a:r>
            <a:endParaRPr lang="fr-FR" sz="1600" dirty="0"/>
          </a:p>
          <a:p>
            <a:pPr rtl="0"/>
            <a:r>
              <a:rPr lang="fr-CA" sz="1600" dirty="0"/>
              <a:t>Vieillissement de la population continue; </a:t>
            </a:r>
          </a:p>
          <a:p>
            <a:r>
              <a:rPr lang="fr-CA" sz="1600" dirty="0"/>
              <a:t>Dû à la pandémie, départs à la retraite spontanés des 55 ans et plus; </a:t>
            </a:r>
          </a:p>
          <a:p>
            <a:pPr marL="0" indent="0" rtl="0">
              <a:buNone/>
            </a:pPr>
            <a:r>
              <a:rPr lang="fr-CA" sz="1600" dirty="0"/>
              <a:t>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3</a:t>
            </a:fld>
            <a:endParaRPr lang="fr-FR" dirty="0"/>
          </a:p>
        </p:txBody>
      </p:sp>
      <p:sp>
        <p:nvSpPr>
          <p:cNvPr id="20" name="Rectangle 19" descr="Bloc d’accentuation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80588" y="4271257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/>
          </a:p>
        </p:txBody>
      </p: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2BB3D69E-4CF0-46D2-BAD4-7947DBDFB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3304" y="6350502"/>
            <a:ext cx="1248696" cy="49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 42">
            <a:extLst>
              <a:ext uri="{FF2B5EF4-FFF2-40B4-BE49-F238E27FC236}">
                <a16:creationId xmlns:a16="http://schemas.microsoft.com/office/drawing/2014/main" id="{D5CB362E-382C-4CAB-973D-3990DAE4D45B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4" r="61376" b="52180"/>
          <a:stretch/>
        </p:blipFill>
        <p:spPr>
          <a:xfrm flipH="1">
            <a:off x="0" y="5733583"/>
            <a:ext cx="3245441" cy="1137063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D618F2DA-C10A-48C1-B90A-E13FDD457E27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4" r="61376" b="52180"/>
          <a:stretch/>
        </p:blipFill>
        <p:spPr>
          <a:xfrm rot="10800000" flipH="1">
            <a:off x="8452489" y="9335"/>
            <a:ext cx="3233330" cy="133500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09"/>
            <a:ext cx="4732147" cy="985000"/>
          </a:xfrm>
        </p:spPr>
        <p:txBody>
          <a:bodyPr rtlCol="0">
            <a:normAutofit fontScale="90000"/>
          </a:bodyPr>
          <a:lstStyle/>
          <a:p>
            <a:pPr algn="l" rtl="0"/>
            <a:r>
              <a:rPr lang="fr-FR" sz="4800" dirty="0"/>
              <a:t>Constats importants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8433457" y="5863077"/>
            <a:ext cx="683339" cy="365125"/>
          </a:xfrm>
        </p:spPr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4</a:t>
            </a:fld>
            <a:endParaRPr lang="fr-FR" dirty="0"/>
          </a:p>
        </p:txBody>
      </p:sp>
      <p:sp>
        <p:nvSpPr>
          <p:cNvPr id="20" name="Rectangle 19" descr="Bloc d’accentuation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7964" y="963020"/>
            <a:ext cx="3963986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/>
          </a:p>
        </p:txBody>
      </p: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2BB3D69E-4CF0-46D2-BAD4-7947DBDFB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3304" y="6350502"/>
            <a:ext cx="1248696" cy="499478"/>
          </a:xfrm>
          <a:prstGeom prst="rect">
            <a:avLst/>
          </a:prstGeom>
        </p:spPr>
      </p:pic>
      <p:sp>
        <p:nvSpPr>
          <p:cNvPr id="18" name="Flèche : pentagone 17">
            <a:extLst>
              <a:ext uri="{FF2B5EF4-FFF2-40B4-BE49-F238E27FC236}">
                <a16:creationId xmlns:a16="http://schemas.microsoft.com/office/drawing/2014/main" id="{131DED2A-58EA-4FE6-B6E1-BC4CEBD060C3}"/>
              </a:ext>
            </a:extLst>
          </p:cNvPr>
          <p:cNvSpPr/>
          <p:nvPr/>
        </p:nvSpPr>
        <p:spPr>
          <a:xfrm rot="10800000">
            <a:off x="2926795" y="5639249"/>
            <a:ext cx="6565570" cy="639762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5F0758D-F393-4575-BF20-13F6AF01BEDA}"/>
              </a:ext>
            </a:extLst>
          </p:cNvPr>
          <p:cNvSpPr/>
          <p:nvPr/>
        </p:nvSpPr>
        <p:spPr>
          <a:xfrm>
            <a:off x="8969153" y="5460274"/>
            <a:ext cx="1633999" cy="99771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CC7D80-5BBA-7C9C-0944-63E9DE187E50}"/>
              </a:ext>
            </a:extLst>
          </p:cNvPr>
          <p:cNvGrpSpPr/>
          <p:nvPr/>
        </p:nvGrpSpPr>
        <p:grpSpPr>
          <a:xfrm>
            <a:off x="2958692" y="3397520"/>
            <a:ext cx="7645249" cy="942694"/>
            <a:chOff x="3022749" y="3386424"/>
            <a:chExt cx="7645249" cy="942694"/>
          </a:xfrm>
        </p:grpSpPr>
        <p:sp>
          <p:nvSpPr>
            <p:cNvPr id="16" name="Flèche : pentagone 15">
              <a:extLst>
                <a:ext uri="{FF2B5EF4-FFF2-40B4-BE49-F238E27FC236}">
                  <a16:creationId xmlns:a16="http://schemas.microsoft.com/office/drawing/2014/main" id="{ECCEA0B3-6ED9-486B-9C10-E672A9B686E4}"/>
                </a:ext>
              </a:extLst>
            </p:cNvPr>
            <p:cNvSpPr/>
            <p:nvPr/>
          </p:nvSpPr>
          <p:spPr>
            <a:xfrm rot="10800000">
              <a:off x="3022749" y="3512610"/>
              <a:ext cx="6416510" cy="639762"/>
            </a:xfrm>
            <a:prstGeom prst="homePlat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F2A95F6A-4C29-4D07-841B-3C4673F42BE2}"/>
                </a:ext>
              </a:extLst>
            </p:cNvPr>
            <p:cNvSpPr/>
            <p:nvPr/>
          </p:nvSpPr>
          <p:spPr>
            <a:xfrm>
              <a:off x="9033999" y="3386424"/>
              <a:ext cx="1633999" cy="94269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3F6A2307-E428-450D-8C98-8B5A44EDD5E7}"/>
                </a:ext>
              </a:extLst>
            </p:cNvPr>
            <p:cNvSpPr txBox="1"/>
            <p:nvPr/>
          </p:nvSpPr>
          <p:spPr>
            <a:xfrm>
              <a:off x="4680991" y="3632435"/>
              <a:ext cx="44105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000" dirty="0"/>
                <a:t>Beaucoup de travailleurs autonomes</a:t>
              </a:r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17063B46-C6ED-4AF3-9FDF-46653B5DBDDE}"/>
              </a:ext>
            </a:extLst>
          </p:cNvPr>
          <p:cNvSpPr txBox="1"/>
          <p:nvPr/>
        </p:nvSpPr>
        <p:spPr>
          <a:xfrm>
            <a:off x="5246212" y="5759075"/>
            <a:ext cx="3624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/>
              <a:t>Taux de roulement très élevé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7183854-2D49-C21C-CA94-8F05C842D4FD}"/>
              </a:ext>
            </a:extLst>
          </p:cNvPr>
          <p:cNvGrpSpPr/>
          <p:nvPr/>
        </p:nvGrpSpPr>
        <p:grpSpPr>
          <a:xfrm>
            <a:off x="2958692" y="1327643"/>
            <a:ext cx="7644462" cy="942694"/>
            <a:chOff x="2966303" y="1392284"/>
            <a:chExt cx="7644462" cy="942694"/>
          </a:xfrm>
        </p:grpSpPr>
        <p:sp>
          <p:nvSpPr>
            <p:cNvPr id="13" name="Flèche : pentagone 12">
              <a:extLst>
                <a:ext uri="{FF2B5EF4-FFF2-40B4-BE49-F238E27FC236}">
                  <a16:creationId xmlns:a16="http://schemas.microsoft.com/office/drawing/2014/main" id="{2DAA8BF8-1B07-4094-BF68-CFBCAAB94B00}"/>
                </a:ext>
              </a:extLst>
            </p:cNvPr>
            <p:cNvSpPr/>
            <p:nvPr/>
          </p:nvSpPr>
          <p:spPr>
            <a:xfrm rot="10800000">
              <a:off x="2966303" y="1605033"/>
              <a:ext cx="6416509" cy="639762"/>
            </a:xfrm>
            <a:prstGeom prst="homePlat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BE0B6CFC-83C0-437D-851C-0D81CCC1E478}"/>
                </a:ext>
              </a:extLst>
            </p:cNvPr>
            <p:cNvSpPr/>
            <p:nvPr/>
          </p:nvSpPr>
          <p:spPr>
            <a:xfrm>
              <a:off x="8976766" y="1392284"/>
              <a:ext cx="1633999" cy="94269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656A573A-CF12-47D1-BB05-128CDE316B6C}"/>
                </a:ext>
              </a:extLst>
            </p:cNvPr>
            <p:cNvSpPr txBox="1"/>
            <p:nvPr/>
          </p:nvSpPr>
          <p:spPr>
            <a:xfrm>
              <a:off x="3790117" y="1712239"/>
              <a:ext cx="54355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000" dirty="0"/>
                <a:t>Emplois concentrés dans le secteur tertiaire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EF6D90DC-32AE-42EB-86DA-1407453F10B6}"/>
                </a:ext>
              </a:extLst>
            </p:cNvPr>
            <p:cNvSpPr txBox="1"/>
            <p:nvPr/>
          </p:nvSpPr>
          <p:spPr>
            <a:xfrm>
              <a:off x="9193058" y="1586632"/>
              <a:ext cx="129477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3000" b="1" dirty="0">
                  <a:solidFill>
                    <a:srgbClr val="FF0000"/>
                  </a:solidFill>
                </a:rPr>
                <a:t>83,4%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57C6870F-9E8E-0E57-9DFE-35F4CC0DFD3F}"/>
              </a:ext>
            </a:extLst>
          </p:cNvPr>
          <p:cNvGrpSpPr/>
          <p:nvPr/>
        </p:nvGrpSpPr>
        <p:grpSpPr>
          <a:xfrm>
            <a:off x="2931456" y="2363502"/>
            <a:ext cx="7627264" cy="942694"/>
            <a:chOff x="3011079" y="2379174"/>
            <a:chExt cx="7627264" cy="942694"/>
          </a:xfrm>
        </p:grpSpPr>
        <p:sp>
          <p:nvSpPr>
            <p:cNvPr id="15" name="Flèche : pentagone 14">
              <a:extLst>
                <a:ext uri="{FF2B5EF4-FFF2-40B4-BE49-F238E27FC236}">
                  <a16:creationId xmlns:a16="http://schemas.microsoft.com/office/drawing/2014/main" id="{F6C3AD76-051A-43EC-A0C2-7144A5C6EC5C}"/>
                </a:ext>
              </a:extLst>
            </p:cNvPr>
            <p:cNvSpPr/>
            <p:nvPr/>
          </p:nvSpPr>
          <p:spPr>
            <a:xfrm rot="10800000">
              <a:off x="3011079" y="2537156"/>
              <a:ext cx="6311736" cy="639762"/>
            </a:xfrm>
            <a:prstGeom prst="homePlat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B26B766C-62AE-4647-B404-FC2B75E02E6E}"/>
                </a:ext>
              </a:extLst>
            </p:cNvPr>
            <p:cNvSpPr/>
            <p:nvPr/>
          </p:nvSpPr>
          <p:spPr>
            <a:xfrm>
              <a:off x="9004344" y="2379174"/>
              <a:ext cx="1633999" cy="94269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5F6DE395-AE45-4A4F-97CC-617112453319}"/>
                </a:ext>
              </a:extLst>
            </p:cNvPr>
            <p:cNvSpPr txBox="1"/>
            <p:nvPr/>
          </p:nvSpPr>
          <p:spPr>
            <a:xfrm>
              <a:off x="4681453" y="2666717"/>
              <a:ext cx="43525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000" dirty="0"/>
                <a:t>Emplois sans formation au préalable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0DBD7980-23A8-45BC-9939-50E685ACC7CA}"/>
                </a:ext>
              </a:extLst>
            </p:cNvPr>
            <p:cNvSpPr txBox="1"/>
            <p:nvPr/>
          </p:nvSpPr>
          <p:spPr>
            <a:xfrm>
              <a:off x="9171115" y="2505993"/>
              <a:ext cx="13451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b="1" dirty="0">
                  <a:solidFill>
                    <a:srgbClr val="FF0000"/>
                  </a:solidFill>
                </a:rPr>
                <a:t>17% de notre MRC</a:t>
              </a:r>
            </a:p>
          </p:txBody>
        </p:sp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3878F635-FE8B-4651-984C-1FA5D111CDC0}"/>
              </a:ext>
            </a:extLst>
          </p:cNvPr>
          <p:cNvSpPr txBox="1"/>
          <p:nvPr/>
        </p:nvSpPr>
        <p:spPr>
          <a:xfrm>
            <a:off x="9036978" y="3454492"/>
            <a:ext cx="15217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>
                <a:solidFill>
                  <a:srgbClr val="FF0000"/>
                </a:solidFill>
              </a:rPr>
              <a:t>19,6%</a:t>
            </a:r>
            <a:r>
              <a:rPr lang="fr-CA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CA" sz="1400" dirty="0">
                <a:solidFill>
                  <a:srgbClr val="FF0000"/>
                </a:solidFill>
              </a:rPr>
              <a:t>Avant pandémie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8FE24D4-699B-7668-F112-908AA0E433F1}"/>
              </a:ext>
            </a:extLst>
          </p:cNvPr>
          <p:cNvGrpSpPr/>
          <p:nvPr/>
        </p:nvGrpSpPr>
        <p:grpSpPr>
          <a:xfrm>
            <a:off x="2994534" y="4435829"/>
            <a:ext cx="7594724" cy="937605"/>
            <a:chOff x="2948640" y="4379265"/>
            <a:chExt cx="7594724" cy="937605"/>
          </a:xfrm>
        </p:grpSpPr>
        <p:sp>
          <p:nvSpPr>
            <p:cNvPr id="17" name="Flèche : pentagone 16">
              <a:extLst>
                <a:ext uri="{FF2B5EF4-FFF2-40B4-BE49-F238E27FC236}">
                  <a16:creationId xmlns:a16="http://schemas.microsoft.com/office/drawing/2014/main" id="{C082A430-1020-47FE-84B7-7F108DF0172F}"/>
                </a:ext>
              </a:extLst>
            </p:cNvPr>
            <p:cNvSpPr/>
            <p:nvPr/>
          </p:nvSpPr>
          <p:spPr>
            <a:xfrm rot="10800000">
              <a:off x="2948640" y="4521213"/>
              <a:ext cx="6311736" cy="639762"/>
            </a:xfrm>
            <a:prstGeom prst="homePlat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884B60F6-64F4-4FD2-BA3B-8A31670A4975}"/>
                </a:ext>
              </a:extLst>
            </p:cNvPr>
            <p:cNvSpPr/>
            <p:nvPr/>
          </p:nvSpPr>
          <p:spPr>
            <a:xfrm>
              <a:off x="8909365" y="4379265"/>
              <a:ext cx="1633999" cy="93760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E7B25746-365D-1263-C73E-3940CA4DDD6B}"/>
                </a:ext>
              </a:extLst>
            </p:cNvPr>
            <p:cNvGrpSpPr/>
            <p:nvPr/>
          </p:nvGrpSpPr>
          <p:grpSpPr>
            <a:xfrm>
              <a:off x="5216361" y="4542132"/>
              <a:ext cx="5203786" cy="600164"/>
              <a:chOff x="5216361" y="4542132"/>
              <a:chExt cx="5203786" cy="600164"/>
            </a:xfrm>
          </p:grpSpPr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00AD1477-5829-4A45-AA5C-8EE348B87038}"/>
                  </a:ext>
                </a:extLst>
              </p:cNvPr>
              <p:cNvSpPr txBox="1"/>
              <p:nvPr/>
            </p:nvSpPr>
            <p:spPr>
              <a:xfrm>
                <a:off x="5216361" y="4641039"/>
                <a:ext cx="382061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2000" dirty="0"/>
                  <a:t>Attentes élevées des employés</a:t>
                </a:r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2F8ABA6E-D568-494E-8A96-479F7F3D5DBF}"/>
                  </a:ext>
                </a:extLst>
              </p:cNvPr>
              <p:cNvSpPr txBox="1"/>
              <p:nvPr/>
            </p:nvSpPr>
            <p:spPr>
              <a:xfrm>
                <a:off x="9060372" y="4542132"/>
                <a:ext cx="135977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1100" b="1" dirty="0">
                    <a:solidFill>
                      <a:srgbClr val="FF0000"/>
                    </a:solidFill>
                  </a:rPr>
                  <a:t>Env. émotif</a:t>
                </a:r>
              </a:p>
              <a:p>
                <a:pPr algn="ctr"/>
                <a:r>
                  <a:rPr lang="fr-CA" sz="1100" b="1" dirty="0">
                    <a:solidFill>
                      <a:srgbClr val="FF0000"/>
                    </a:solidFill>
                  </a:rPr>
                  <a:t>Env. physique</a:t>
                </a:r>
              </a:p>
              <a:p>
                <a:pPr algn="ctr"/>
                <a:r>
                  <a:rPr lang="fr-CA" sz="1100" b="1" dirty="0">
                    <a:solidFill>
                      <a:srgbClr val="FF0000"/>
                    </a:solidFill>
                  </a:rPr>
                  <a:t>Appartenance</a:t>
                </a:r>
                <a:endParaRPr lang="fr-CA" sz="700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85622B50-2BF4-47B6-9217-6833E6710973}"/>
              </a:ext>
            </a:extLst>
          </p:cNvPr>
          <p:cNvSpPr txBox="1"/>
          <p:nvPr/>
        </p:nvSpPr>
        <p:spPr>
          <a:xfrm>
            <a:off x="9211579" y="5658650"/>
            <a:ext cx="12477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000" b="1" dirty="0">
                <a:solidFill>
                  <a:srgbClr val="FF0000"/>
                </a:solidFill>
              </a:rPr>
              <a:t>21%</a:t>
            </a:r>
          </a:p>
        </p:txBody>
      </p:sp>
      <p:pic>
        <p:nvPicPr>
          <p:cNvPr id="41" name="Picture 4" descr="Image result for stats picto">
            <a:extLst>
              <a:ext uri="{FF2B5EF4-FFF2-40B4-BE49-F238E27FC236}">
                <a16:creationId xmlns:a16="http://schemas.microsoft.com/office/drawing/2014/main" id="{51453BAF-D033-4FEE-9E98-17F7A161C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98" y="1669179"/>
            <a:ext cx="1354475" cy="10996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Image result for stats picto">
            <a:extLst>
              <a:ext uri="{FF2B5EF4-FFF2-40B4-BE49-F238E27FC236}">
                <a16:creationId xmlns:a16="http://schemas.microsoft.com/office/drawing/2014/main" id="{56266D4C-15C4-482D-A042-9ADE31739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09" y="3150863"/>
            <a:ext cx="1360900" cy="11048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Image result for stats picto">
            <a:extLst>
              <a:ext uri="{FF2B5EF4-FFF2-40B4-BE49-F238E27FC236}">
                <a16:creationId xmlns:a16="http://schemas.microsoft.com/office/drawing/2014/main" id="{CA22DF7D-CCA0-481A-AC6F-305E7C2F0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45" y="4675515"/>
            <a:ext cx="1378394" cy="111907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639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 43">
            <a:extLst>
              <a:ext uri="{FF2B5EF4-FFF2-40B4-BE49-F238E27FC236}">
                <a16:creationId xmlns:a16="http://schemas.microsoft.com/office/drawing/2014/main" id="{2FE0AA75-2765-4770-AEF2-B1191E38FC18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4" r="61376" b="52180"/>
          <a:stretch/>
        </p:blipFill>
        <p:spPr>
          <a:xfrm flipH="1">
            <a:off x="21771" y="5533534"/>
            <a:ext cx="3233330" cy="133500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" y="15150"/>
            <a:ext cx="4981575" cy="985000"/>
          </a:xfrm>
        </p:spPr>
        <p:txBody>
          <a:bodyPr rtlCol="0">
            <a:normAutofit fontScale="90000"/>
          </a:bodyPr>
          <a:lstStyle/>
          <a:p>
            <a:pPr algn="l" rtl="0"/>
            <a:r>
              <a:rPr lang="fr-FR" sz="4800" dirty="0"/>
              <a:t>En statistiques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5</a:t>
            </a:fld>
            <a:endParaRPr lang="fr-FR" dirty="0"/>
          </a:p>
        </p:txBody>
      </p:sp>
      <p:sp>
        <p:nvSpPr>
          <p:cNvPr id="20" name="Rectangle 19" descr="Bloc d’accentuation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282" y="954431"/>
            <a:ext cx="3963986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 dirty="0"/>
          </a:p>
        </p:txBody>
      </p: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2BB3D69E-4CF0-46D2-BAD4-7947DBDFB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3304" y="6350502"/>
            <a:ext cx="1248696" cy="49947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305AEF2-0251-151E-5EBD-D9D067B3A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19" y="1152715"/>
            <a:ext cx="10047134" cy="4976291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2947E0AB-7E90-4ABC-8C00-C7CA7D8AB6F7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4" r="61376" b="52180"/>
          <a:stretch/>
        </p:blipFill>
        <p:spPr>
          <a:xfrm rot="10800000" flipH="1">
            <a:off x="8958670" y="39162"/>
            <a:ext cx="3233330" cy="133500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4DAD001-1ABE-EEEB-3513-7D592D978739}"/>
              </a:ext>
            </a:extLst>
          </p:cNvPr>
          <p:cNvSpPr txBox="1"/>
          <p:nvPr/>
        </p:nvSpPr>
        <p:spPr>
          <a:xfrm>
            <a:off x="10463753" y="2876767"/>
            <a:ext cx="1442301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CA" sz="1600" dirty="0"/>
              <a:t>Données pour les 8 MRC des Laurentides</a:t>
            </a:r>
          </a:p>
        </p:txBody>
      </p:sp>
    </p:spTree>
    <p:extLst>
      <p:ext uri="{BB962C8B-B14F-4D97-AF65-F5344CB8AC3E}">
        <p14:creationId xmlns:p14="http://schemas.microsoft.com/office/powerpoint/2010/main" val="2236484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>
            <a:extLst>
              <a:ext uri="{FF2B5EF4-FFF2-40B4-BE49-F238E27FC236}">
                <a16:creationId xmlns:a16="http://schemas.microsoft.com/office/drawing/2014/main" id="{F82A28DE-4D53-7EAF-119D-82B4233DFB7C}"/>
              </a:ext>
            </a:extLst>
          </p:cNvPr>
          <p:cNvSpPr txBox="1">
            <a:spLocks/>
          </p:cNvSpPr>
          <p:nvPr/>
        </p:nvSpPr>
        <p:spPr>
          <a:xfrm>
            <a:off x="21771" y="15150"/>
            <a:ext cx="4981575" cy="985000"/>
          </a:xfrm>
          <a:prstGeom prst="rect">
            <a:avLst/>
          </a:prstGeom>
          <a:solidFill>
            <a:schemeClr val="bg1"/>
          </a:solidFill>
        </p:spPr>
        <p:txBody>
          <a:bodyPr vert="horz" lIns="180000" tIns="180000" rIns="180000" bIns="180000" rtlCol="0" anchor="t">
            <a:normAutofit fontScale="90000" lnSpcReduction="1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600" b="1" kern="1200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fr-FR" sz="4800" dirty="0"/>
              <a:t>En statistiques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2FE0AA75-2765-4770-AEF2-B1191E38FC18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62" t="-2461" r="100000" b="52179"/>
          <a:stretch/>
        </p:blipFill>
        <p:spPr>
          <a:xfrm flipH="1">
            <a:off x="3233329" y="2783840"/>
            <a:ext cx="1846871" cy="4074160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6</a:t>
            </a:fld>
            <a:endParaRPr lang="fr-FR" dirty="0"/>
          </a:p>
        </p:txBody>
      </p: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2BB3D69E-4CF0-46D2-BAD4-7947DBDFB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3304" y="6350502"/>
            <a:ext cx="1248696" cy="499478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2947E0AB-7E90-4ABC-8C00-C7CA7D8AB6F7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4" r="61376" b="52180"/>
          <a:stretch/>
        </p:blipFill>
        <p:spPr>
          <a:xfrm rot="10800000" flipH="1">
            <a:off x="8958670" y="39162"/>
            <a:ext cx="3233330" cy="1335006"/>
          </a:xfrm>
          <a:prstGeom prst="rect">
            <a:avLst/>
          </a:prstGeom>
        </p:spPr>
      </p:pic>
      <p:sp>
        <p:nvSpPr>
          <p:cNvPr id="16" name="Rectangle 15" descr="Bloc d’accentuation">
            <a:extLst>
              <a:ext uri="{FF2B5EF4-FFF2-40B4-BE49-F238E27FC236}">
                <a16:creationId xmlns:a16="http://schemas.microsoft.com/office/drawing/2014/main" id="{C1AE0A96-341A-4999-BB02-6049DBC13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5193" y="811382"/>
            <a:ext cx="318112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 dirty="0"/>
          </a:p>
        </p:txBody>
      </p:sp>
      <p:pic>
        <p:nvPicPr>
          <p:cNvPr id="17" name="Picture 4" descr="Image result for stats picto">
            <a:extLst>
              <a:ext uri="{FF2B5EF4-FFF2-40B4-BE49-F238E27FC236}">
                <a16:creationId xmlns:a16="http://schemas.microsoft.com/office/drawing/2014/main" id="{7607D979-4E97-417D-BF16-4C8560F93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976" y="4295670"/>
            <a:ext cx="932512" cy="8523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2BC4F5D6-47EA-D208-63B9-5F6DBB4DCA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4923867"/>
              </p:ext>
            </p:extLst>
          </p:nvPr>
        </p:nvGraphicFramePr>
        <p:xfrm>
          <a:off x="451264" y="1172411"/>
          <a:ext cx="9486061" cy="5646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E9B57E16-9DA1-6C4B-9315-92ED6C1073D5}"/>
              </a:ext>
            </a:extLst>
          </p:cNvPr>
          <p:cNvSpPr txBox="1"/>
          <p:nvPr/>
        </p:nvSpPr>
        <p:spPr>
          <a:xfrm>
            <a:off x="10350630" y="2490281"/>
            <a:ext cx="1480009" cy="938719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CA" sz="1100" dirty="0"/>
              <a:t>Source : Banque de données du Registre des entreprises, Statistique Canada, décembre 2020</a:t>
            </a:r>
          </a:p>
        </p:txBody>
      </p:sp>
    </p:spTree>
    <p:extLst>
      <p:ext uri="{BB962C8B-B14F-4D97-AF65-F5344CB8AC3E}">
        <p14:creationId xmlns:p14="http://schemas.microsoft.com/office/powerpoint/2010/main" val="3896769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1FD170DA-B040-4C18-9CAF-94EE9AB2727A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4" r="61376" b="52180"/>
          <a:stretch/>
        </p:blipFill>
        <p:spPr>
          <a:xfrm flipH="1">
            <a:off x="21771" y="5859011"/>
            <a:ext cx="3015048" cy="98298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" y="15150"/>
            <a:ext cx="4981575" cy="985000"/>
          </a:xfrm>
        </p:spPr>
        <p:txBody>
          <a:bodyPr rtlCol="0">
            <a:normAutofit fontScale="90000"/>
          </a:bodyPr>
          <a:lstStyle/>
          <a:p>
            <a:pPr algn="l" rtl="0"/>
            <a:r>
              <a:rPr lang="fr-FR" sz="4800" dirty="0"/>
              <a:t>En statistiques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8590663" y="5879279"/>
            <a:ext cx="683339" cy="365125"/>
          </a:xfrm>
        </p:spPr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7</a:t>
            </a:fld>
            <a:endParaRPr lang="fr-FR" dirty="0"/>
          </a:p>
        </p:txBody>
      </p:sp>
      <p:sp>
        <p:nvSpPr>
          <p:cNvPr id="20" name="Rectangle 19" descr="Bloc d’accentuation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282" y="954431"/>
            <a:ext cx="3963986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 dirty="0"/>
          </a:p>
        </p:txBody>
      </p: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2BB3D69E-4CF0-46D2-BAD4-7947DBDFB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3304" y="6350502"/>
            <a:ext cx="1248696" cy="49947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D12EE08-1543-4C42-AD49-0F93746CB3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" t="22100"/>
          <a:stretch/>
        </p:blipFill>
        <p:spPr bwMode="auto">
          <a:xfrm>
            <a:off x="533586" y="1337157"/>
            <a:ext cx="8629268" cy="456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413715E-698E-4E6F-B0FF-0962F45F52FE}"/>
              </a:ext>
            </a:extLst>
          </p:cNvPr>
          <p:cNvSpPr txBox="1"/>
          <p:nvPr/>
        </p:nvSpPr>
        <p:spPr>
          <a:xfrm>
            <a:off x="9322929" y="3250164"/>
            <a:ext cx="2682657" cy="1200329"/>
          </a:xfrm>
          <a:prstGeom prst="rect">
            <a:avLst/>
          </a:prstGeom>
          <a:noFill/>
          <a:ln w="22225">
            <a:solidFill>
              <a:schemeClr val="accent2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 dirty="0"/>
              <a:t>Importance d’assouplir les règles fiscales pour favoriser l’intégration au travail des retraités.</a:t>
            </a:r>
          </a:p>
        </p:txBody>
      </p:sp>
      <p:pic>
        <p:nvPicPr>
          <p:cNvPr id="10" name="Picture 4" descr="Image result for stats picto">
            <a:extLst>
              <a:ext uri="{FF2B5EF4-FFF2-40B4-BE49-F238E27FC236}">
                <a16:creationId xmlns:a16="http://schemas.microsoft.com/office/drawing/2014/main" id="{E5C67416-4DA3-4781-B0EC-D501164D4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40" y="682652"/>
            <a:ext cx="1062900" cy="95669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3B97A7C-BF90-46BA-A794-5F3F38D4CAFE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4" r="61376" b="52180"/>
          <a:stretch/>
        </p:blipFill>
        <p:spPr>
          <a:xfrm rot="10800000" flipH="1">
            <a:off x="8932332" y="15150"/>
            <a:ext cx="3233330" cy="133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89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" y="15150"/>
            <a:ext cx="4981575" cy="985000"/>
          </a:xfrm>
        </p:spPr>
        <p:txBody>
          <a:bodyPr rtlCol="0">
            <a:normAutofit fontScale="90000"/>
          </a:bodyPr>
          <a:lstStyle/>
          <a:p>
            <a:pPr algn="l" rtl="0"/>
            <a:r>
              <a:rPr lang="fr-FR" sz="4800" dirty="0"/>
              <a:t>En statistiques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8</a:t>
            </a:fld>
            <a:endParaRPr lang="fr-FR" dirty="0"/>
          </a:p>
        </p:txBody>
      </p:sp>
      <p:sp>
        <p:nvSpPr>
          <p:cNvPr id="20" name="Rectangle 19" descr="Bloc d’accentuation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282" y="954431"/>
            <a:ext cx="3963986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 dirty="0"/>
          </a:p>
        </p:txBody>
      </p: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2BB3D69E-4CF0-46D2-BAD4-7947DBDFB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3304" y="6350502"/>
            <a:ext cx="1248696" cy="499478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2947E0AB-7E90-4ABC-8C00-C7CA7D8AB6F7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4" r="61376" b="52180"/>
          <a:stretch/>
        </p:blipFill>
        <p:spPr>
          <a:xfrm rot="10800000" flipH="1">
            <a:off x="8958670" y="39162"/>
            <a:ext cx="3233330" cy="133500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42DC5DE-B384-4BA1-B0C0-09E45F942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205" y="1160539"/>
            <a:ext cx="3268497" cy="501543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68EAB0F-9B36-4A70-B3E1-911D6F0703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3580" y="6176484"/>
            <a:ext cx="3340441" cy="16862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0A156EE-DBE9-49F3-879E-5767064232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2750" y="2550160"/>
            <a:ext cx="3776421" cy="309657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462F849-4B9E-412E-88F2-CD361DAE4B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2452" y="2222366"/>
            <a:ext cx="3776421" cy="327794"/>
          </a:xfrm>
          <a:prstGeom prst="rect">
            <a:avLst/>
          </a:prstGeom>
        </p:spPr>
      </p:pic>
      <p:pic>
        <p:nvPicPr>
          <p:cNvPr id="12" name="Picture 4" descr="Image result for stats picto">
            <a:extLst>
              <a:ext uri="{FF2B5EF4-FFF2-40B4-BE49-F238E27FC236}">
                <a16:creationId xmlns:a16="http://schemas.microsoft.com/office/drawing/2014/main" id="{867ACA0B-FBE7-4BD4-A300-4278748F4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776" y="3429000"/>
            <a:ext cx="1062900" cy="95669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72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Related image">
            <a:extLst>
              <a:ext uri="{FF2B5EF4-FFF2-40B4-BE49-F238E27FC236}">
                <a16:creationId xmlns:a16="http://schemas.microsoft.com/office/drawing/2014/main" id="{18D4B14C-4BA5-48FB-904B-3339F1B88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6" b="7527"/>
          <a:stretch/>
        </p:blipFill>
        <p:spPr bwMode="auto">
          <a:xfrm>
            <a:off x="-1" y="0"/>
            <a:ext cx="9553576" cy="639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fr-FR" sz="6000" dirty="0"/>
              <a:t>Les enjeux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118332" y="2985790"/>
            <a:ext cx="6641626" cy="590155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fr-FR" dirty="0"/>
              <a:t>Enjeux rencontrés en emploi actuellement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9</a:t>
            </a:fld>
            <a:endParaRPr lang="fr-FR"/>
          </a:p>
        </p:txBody>
      </p:sp>
      <p:sp>
        <p:nvSpPr>
          <p:cNvPr id="20" name="Rectangle 19" descr="Bloc d’accentuation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5824" y="1790699"/>
            <a:ext cx="1984175" cy="861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10BE2B1F-3625-46BF-BE0D-7D12DC94D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3304" y="6350502"/>
            <a:ext cx="1248696" cy="49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9879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2218FC-8412-44B9-9E82-D51F1F531141}">
  <ds:schemaRefs>
    <ds:schemaRef ds:uri="http://purl.org/dc/dcmitype/"/>
    <ds:schemaRef ds:uri="http://schemas.microsoft.com/office/2006/metadata/properties"/>
    <ds:schemaRef ds:uri="http://schemas.microsoft.com/sharepoint/v3"/>
    <ds:schemaRef ds:uri="http://schemas.microsoft.com/office/infopath/2007/PartnerControls"/>
    <ds:schemaRef ds:uri="6dc4bcd6-49db-4c07-9060-8acfc67cef9f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terms/"/>
    <ds:schemaRef ds:uri="fb0879af-3eba-417a-a55a-ffe6dcd6ca77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64A4C9D-F801-4923-BC6D-E0006F5123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1330</TotalTime>
  <Words>916</Words>
  <Application>Microsoft Office PowerPoint</Application>
  <PresentationFormat>Grand écran</PresentationFormat>
  <Paragraphs>169</Paragraphs>
  <Slides>23</Slides>
  <Notes>23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0" baseType="lpstr">
      <vt:lpstr>Arial</vt:lpstr>
      <vt:lpstr>Calibri</vt:lpstr>
      <vt:lpstr>Times New Roman</vt:lpstr>
      <vt:lpstr>Trebuchet MS</vt:lpstr>
      <vt:lpstr>Wingdings</vt:lpstr>
      <vt:lpstr>Wingdings 3</vt:lpstr>
      <vt:lpstr>Facette</vt:lpstr>
      <vt:lpstr>Emploi, Formation &amp; Immigration</vt:lpstr>
      <vt:lpstr>Volet Emploi</vt:lpstr>
      <vt:lpstr>Contexte actuel</vt:lpstr>
      <vt:lpstr>Constats importants</vt:lpstr>
      <vt:lpstr>En statistiques</vt:lpstr>
      <vt:lpstr>Présentation PowerPoint</vt:lpstr>
      <vt:lpstr>En statistiques</vt:lpstr>
      <vt:lpstr>En statistiques</vt:lpstr>
      <vt:lpstr>Les enjeux</vt:lpstr>
      <vt:lpstr>Les enjeux</vt:lpstr>
      <vt:lpstr>Les initiatives</vt:lpstr>
      <vt:lpstr>Les initiatives</vt:lpstr>
      <vt:lpstr>Les initiatives</vt:lpstr>
      <vt:lpstr>Pistes de solution</vt:lpstr>
      <vt:lpstr>Pistes de solution </vt:lpstr>
      <vt:lpstr>Volet Formation</vt:lpstr>
      <vt:lpstr>Présentation PowerPoint</vt:lpstr>
      <vt:lpstr>Présentation PowerPoint</vt:lpstr>
      <vt:lpstr>Les enjeux</vt:lpstr>
      <vt:lpstr>Les enjeux</vt:lpstr>
      <vt:lpstr>Pistes de solution</vt:lpstr>
      <vt:lpstr>Pistes de solution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</dc:title>
  <dc:creator>MRC, Marie-Mai Pagé</dc:creator>
  <cp:lastModifiedBy>CDE, Stéphanie Campeau</cp:lastModifiedBy>
  <cp:revision>94</cp:revision>
  <cp:lastPrinted>2022-04-29T14:02:14Z</cp:lastPrinted>
  <dcterms:created xsi:type="dcterms:W3CDTF">2022-03-14T20:25:08Z</dcterms:created>
  <dcterms:modified xsi:type="dcterms:W3CDTF">2022-05-10T15:02:23Z</dcterms:modified>
</cp:coreProperties>
</file>